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62" r:id="rId4"/>
    <p:sldId id="260" r:id="rId6"/>
    <p:sldId id="265" r:id="rId7"/>
    <p:sldId id="263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</p:sldIdLst>
  <p:sldSz cx="12192000" cy="6858000"/>
  <p:notesSz cx="7103745" cy="10234295"/>
  <p:custDataLst>
    <p:tags r:id="rId6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tags" Target="tags/tag214.xml"/><Relationship Id="rId6" Type="http://schemas.openxmlformats.org/officeDocument/2006/relationships/slide" Target="slides/slide3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png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6.png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image" Target="../media/image5.png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95216"/>
          </a:xfrm>
          <a:prstGeom prst="rect">
            <a:avLst/>
          </a:prstGeom>
        </p:spPr>
      </p:pic>
      <p:sp>
        <p:nvSpPr>
          <p:cNvPr id="17" name="任意多边形: 形状 16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4392728"/>
          </a:xfrm>
          <a:custGeom>
            <a:avLst/>
            <a:gdLst>
              <a:gd name="connsiteX0" fmla="*/ 4763 w 12848542"/>
              <a:gd name="connsiteY0" fmla="*/ 4828 h 7640595"/>
              <a:gd name="connsiteX1" fmla="*/ 12847589 w 12848542"/>
              <a:gd name="connsiteY1" fmla="*/ 4828 h 7640595"/>
              <a:gd name="connsiteX2" fmla="*/ 12847589 w 12848542"/>
              <a:gd name="connsiteY2" fmla="*/ 7637700 h 7640595"/>
              <a:gd name="connsiteX3" fmla="*/ 4763 w 12848542"/>
              <a:gd name="connsiteY3" fmla="*/ 7637700 h 764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8542" h="7640595">
                <a:moveTo>
                  <a:pt x="4763" y="4828"/>
                </a:moveTo>
                <a:lnTo>
                  <a:pt x="12847589" y="4828"/>
                </a:lnTo>
                <a:lnTo>
                  <a:pt x="12847589" y="7637700"/>
                </a:lnTo>
                <a:lnTo>
                  <a:pt x="4763" y="76377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altLang="zh-CN" dirty="0">
                <a:ea typeface="微软雅黑" panose="020B0503020204020204" charset="-122"/>
              </a:rPr>
              <a:t> </a:t>
            </a:r>
            <a:endParaRPr lang="zh-CN" altLang="en-US" dirty="0">
              <a:ea typeface="微软雅黑" panose="020B0503020204020204" charset="-122"/>
            </a:endParaRPr>
          </a:p>
        </p:txBody>
      </p:sp>
      <p:pic>
        <p:nvPicPr>
          <p:cNvPr id="3" name="图片 2" descr="图片包含 电子产品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4" y="1898634"/>
            <a:ext cx="5832476" cy="3877456"/>
          </a:xfrm>
          <a:prstGeom prst="rect">
            <a:avLst/>
          </a:prstGeom>
          <a:effectLst>
            <a:outerShdw blurRad="406400" dir="10140000" sx="105000" sy="105000" algn="ctr" rotWithShape="0">
              <a:schemeClr val="accent1">
                <a:alpha val="22000"/>
              </a:schemeClr>
            </a:outerShdw>
          </a:effectLst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7" y="2114716"/>
            <a:ext cx="3895682" cy="2389839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96982" y="3537967"/>
            <a:ext cx="5832475" cy="558799"/>
          </a:xfrm>
        </p:spPr>
        <p:txBody>
          <a:bodyPr lIns="90000" tIns="46800" rIns="90000" bIns="46800" anchor="t" anchorCtr="0"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5596982" y="2195712"/>
            <a:ext cx="5832475" cy="1301159"/>
          </a:xfrm>
        </p:spPr>
        <p:txBody>
          <a:bodyPr lIns="90000" tIns="46800" rIns="90000" bIns="46800" anchor="b" anchorCtr="0">
            <a:norm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1"/>
            </p:custDataLst>
          </p:nvPr>
        </p:nvSpPr>
        <p:spPr>
          <a:xfrm>
            <a:off x="9666703" y="4421335"/>
            <a:ext cx="1762754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lIns="90000" tIns="0" rIns="90000" bIns="0" anchor="ctr" anchorCtr="0">
            <a:norm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2"/>
            </p:custDataLst>
          </p:nvPr>
        </p:nvSpPr>
        <p:spPr>
          <a:xfrm>
            <a:off x="9666703" y="4883481"/>
            <a:ext cx="1762754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lIns="90000" tIns="0" rIns="90000" bIns="0" anchor="ctr">
            <a:norm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74713" y="333375"/>
            <a:ext cx="1044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39056"/>
          </a:xfrm>
          <a:prstGeom prst="rect">
            <a:avLst/>
          </a:prstGeom>
        </p:spPr>
      </p:pic>
      <p:sp>
        <p:nvSpPr>
          <p:cNvPr id="17" name="任意多边形: 形状 16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4638378"/>
          </a:xfrm>
          <a:custGeom>
            <a:avLst/>
            <a:gdLst>
              <a:gd name="connsiteX0" fmla="*/ 4763 w 12848542"/>
              <a:gd name="connsiteY0" fmla="*/ 4828 h 7640595"/>
              <a:gd name="connsiteX1" fmla="*/ 12847589 w 12848542"/>
              <a:gd name="connsiteY1" fmla="*/ 4828 h 7640595"/>
              <a:gd name="connsiteX2" fmla="*/ 12847589 w 12848542"/>
              <a:gd name="connsiteY2" fmla="*/ 7637700 h 7640595"/>
              <a:gd name="connsiteX3" fmla="*/ 4763 w 12848542"/>
              <a:gd name="connsiteY3" fmla="*/ 7637700 h 764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8542" h="7640595">
                <a:moveTo>
                  <a:pt x="4763" y="4828"/>
                </a:moveTo>
                <a:lnTo>
                  <a:pt x="12847589" y="4828"/>
                </a:lnTo>
                <a:lnTo>
                  <a:pt x="12847589" y="7637700"/>
                </a:lnTo>
                <a:lnTo>
                  <a:pt x="4763" y="76377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altLang="zh-CN" dirty="0">
                <a:ea typeface="微软雅黑" panose="020B0503020204020204" charset="-122"/>
              </a:rPr>
              <a:t> </a:t>
            </a:r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3039291" y="2508069"/>
            <a:ext cx="6113418" cy="1731685"/>
          </a:xfrm>
        </p:spPr>
        <p:txBody>
          <a:bodyPr bIns="468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0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1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>
            <p:custDataLst>
              <p:tags r:id="rId2"/>
            </p:custDataLst>
          </p:nvPr>
        </p:nvSpPr>
        <p:spPr>
          <a:xfrm>
            <a:off x="0" y="0"/>
            <a:ext cx="12193695" cy="5534931"/>
          </a:xfrm>
          <a:custGeom>
            <a:avLst/>
            <a:gdLst>
              <a:gd name="connsiteX0" fmla="*/ 12847589 w 12848542"/>
              <a:gd name="connsiteY0" fmla="*/ 4828 h 6166546"/>
              <a:gd name="connsiteX1" fmla="*/ 4763 w 12848542"/>
              <a:gd name="connsiteY1" fmla="*/ 4828 h 6166546"/>
              <a:gd name="connsiteX2" fmla="*/ 4763 w 12848542"/>
              <a:gd name="connsiteY2" fmla="*/ 3088745 h 6166546"/>
              <a:gd name="connsiteX3" fmla="*/ 2146399 w 12848542"/>
              <a:gd name="connsiteY3" fmla="*/ 4739809 h 6166546"/>
              <a:gd name="connsiteX4" fmla="*/ 12847589 w 12848542"/>
              <a:gd name="connsiteY4" fmla="*/ 5165288 h 6166546"/>
              <a:gd name="connsiteX5" fmla="*/ 12847589 w 12848542"/>
              <a:gd name="connsiteY5" fmla="*/ 4828 h 616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8542" h="6166546">
                <a:moveTo>
                  <a:pt x="12847589" y="4828"/>
                </a:moveTo>
                <a:lnTo>
                  <a:pt x="4763" y="4828"/>
                </a:lnTo>
                <a:lnTo>
                  <a:pt x="4763" y="3088745"/>
                </a:lnTo>
                <a:cubicBezTo>
                  <a:pt x="577009" y="3705400"/>
                  <a:pt x="1292793" y="4265410"/>
                  <a:pt x="2146399" y="4739809"/>
                </a:cubicBezTo>
                <a:cubicBezTo>
                  <a:pt x="5357582" y="6526047"/>
                  <a:pt x="9595758" y="6598141"/>
                  <a:pt x="12847589" y="5165288"/>
                </a:cubicBezTo>
                <a:lnTo>
                  <a:pt x="12847589" y="4828"/>
                </a:lnTo>
                <a:close/>
              </a:path>
            </a:pathLst>
          </a:custGeom>
          <a:solidFill>
            <a:schemeClr val="accent3">
              <a:alpha val="3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2615948" y="0"/>
            <a:ext cx="9577746" cy="5610039"/>
          </a:xfrm>
          <a:custGeom>
            <a:avLst/>
            <a:gdLst>
              <a:gd name="connsiteX0" fmla="*/ 10091155 w 10092107"/>
              <a:gd name="connsiteY0" fmla="*/ 4828 h 6250226"/>
              <a:gd name="connsiteX1" fmla="*/ 4763 w 10092107"/>
              <a:gd name="connsiteY1" fmla="*/ 4828 h 6250226"/>
              <a:gd name="connsiteX2" fmla="*/ 3756436 w 10092107"/>
              <a:gd name="connsiteY2" fmla="*/ 4819626 h 6250226"/>
              <a:gd name="connsiteX3" fmla="*/ 10091155 w 10092107"/>
              <a:gd name="connsiteY3" fmla="*/ 6234456 h 6250226"/>
              <a:gd name="connsiteX4" fmla="*/ 10091155 w 10092107"/>
              <a:gd name="connsiteY4" fmla="*/ 4828 h 625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2107" h="6250226">
                <a:moveTo>
                  <a:pt x="10091155" y="4828"/>
                </a:moveTo>
                <a:lnTo>
                  <a:pt x="4763" y="4828"/>
                </a:lnTo>
                <a:cubicBezTo>
                  <a:pt x="303906" y="1852217"/>
                  <a:pt x="1583680" y="3610777"/>
                  <a:pt x="3756436" y="4819626"/>
                </a:cubicBezTo>
                <a:cubicBezTo>
                  <a:pt x="5648468" y="5872059"/>
                  <a:pt x="7897439" y="6329079"/>
                  <a:pt x="10091155" y="6234456"/>
                </a:cubicBezTo>
                <a:lnTo>
                  <a:pt x="10091155" y="4828"/>
                </a:lnTo>
                <a:close/>
              </a:path>
            </a:pathLst>
          </a:custGeom>
          <a:solidFill>
            <a:schemeClr val="accent6">
              <a:alpha val="3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4"/>
            </p:custDataLst>
          </p:nvPr>
        </p:nvSpPr>
        <p:spPr>
          <a:xfrm>
            <a:off x="5452504" y="0"/>
            <a:ext cx="6744807" cy="5841143"/>
          </a:xfrm>
          <a:custGeom>
            <a:avLst/>
            <a:gdLst>
              <a:gd name="connsiteX0" fmla="*/ 7102265 w 7107028"/>
              <a:gd name="connsiteY0" fmla="*/ 4828 h 6507702"/>
              <a:gd name="connsiteX1" fmla="*/ 4763 w 7107028"/>
              <a:gd name="connsiteY1" fmla="*/ 4828 h 6507702"/>
              <a:gd name="connsiteX2" fmla="*/ 4335034 w 7107028"/>
              <a:gd name="connsiteY2" fmla="*/ 5500650 h 6507702"/>
              <a:gd name="connsiteX3" fmla="*/ 7102265 w 7107028"/>
              <a:gd name="connsiteY3" fmla="*/ 6507381 h 6507702"/>
              <a:gd name="connsiteX4" fmla="*/ 7102265 w 7107028"/>
              <a:gd name="connsiteY4" fmla="*/ 4828 h 650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7028" h="6507702">
                <a:moveTo>
                  <a:pt x="7102265" y="4828"/>
                </a:moveTo>
                <a:lnTo>
                  <a:pt x="4763" y="4828"/>
                </a:lnTo>
                <a:cubicBezTo>
                  <a:pt x="129248" y="2098750"/>
                  <a:pt x="1616706" y="4140534"/>
                  <a:pt x="4335034" y="5500650"/>
                </a:cubicBezTo>
                <a:cubicBezTo>
                  <a:pt x="5201977" y="5934497"/>
                  <a:pt x="6134337" y="6268572"/>
                  <a:pt x="7102265" y="6507381"/>
                </a:cubicBezTo>
                <a:lnTo>
                  <a:pt x="7102265" y="4828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>
            <a:off x="4730524" y="0"/>
            <a:ext cx="7456056" cy="6857999"/>
          </a:xfrm>
          <a:custGeom>
            <a:avLst/>
            <a:gdLst>
              <a:gd name="connsiteX0" fmla="*/ 7856866 w 7856473"/>
              <a:gd name="connsiteY0" fmla="*/ 7637700 h 7640595"/>
              <a:gd name="connsiteX1" fmla="*/ 7856866 w 7856473"/>
              <a:gd name="connsiteY1" fmla="*/ 4828 h 7640595"/>
              <a:gd name="connsiteX2" fmla="*/ 3980710 w 7856473"/>
              <a:gd name="connsiteY2" fmla="*/ 4828 h 7640595"/>
              <a:gd name="connsiteX3" fmla="*/ 1938788 w 7856473"/>
              <a:gd name="connsiteY3" fmla="*/ 1483383 h 7640595"/>
              <a:gd name="connsiteX4" fmla="*/ 354156 w 7856473"/>
              <a:gd name="connsiteY4" fmla="*/ 7637700 h 7640595"/>
              <a:gd name="connsiteX5" fmla="*/ 7856866 w 7856473"/>
              <a:gd name="connsiteY5" fmla="*/ 7637700 h 764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6473" h="7640595">
                <a:moveTo>
                  <a:pt x="7856866" y="7637700"/>
                </a:moveTo>
                <a:lnTo>
                  <a:pt x="7856866" y="4828"/>
                </a:lnTo>
                <a:lnTo>
                  <a:pt x="3980710" y="4828"/>
                </a:lnTo>
                <a:cubicBezTo>
                  <a:pt x="3222372" y="409065"/>
                  <a:pt x="2531993" y="902775"/>
                  <a:pt x="1938788" y="1483383"/>
                </a:cubicBezTo>
                <a:cubicBezTo>
                  <a:pt x="70891" y="3310818"/>
                  <a:pt x="-413708" y="5590123"/>
                  <a:pt x="354156" y="7637700"/>
                </a:cubicBezTo>
                <a:lnTo>
                  <a:pt x="7856866" y="7637700"/>
                </a:lnTo>
                <a:close/>
              </a:path>
            </a:pathLst>
          </a:custGeom>
          <a:solidFill>
            <a:schemeClr val="accent6">
              <a:alpha val="3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6"/>
            </p:custDataLst>
          </p:nvPr>
        </p:nvSpPr>
        <p:spPr>
          <a:xfrm>
            <a:off x="59265" y="554649"/>
            <a:ext cx="12193695" cy="4541185"/>
          </a:xfrm>
          <a:custGeom>
            <a:avLst/>
            <a:gdLst>
              <a:gd name="connsiteX0" fmla="*/ 12847589 w 12848542"/>
              <a:gd name="connsiteY0" fmla="*/ 4828 h 5059400"/>
              <a:gd name="connsiteX1" fmla="*/ 4763 w 12848542"/>
              <a:gd name="connsiteY1" fmla="*/ 4828 h 5059400"/>
              <a:gd name="connsiteX2" fmla="*/ 4763 w 12848542"/>
              <a:gd name="connsiteY2" fmla="*/ 3229069 h 5059400"/>
              <a:gd name="connsiteX3" fmla="*/ 660846 w 12848542"/>
              <a:gd name="connsiteY3" fmla="*/ 3628800 h 5059400"/>
              <a:gd name="connsiteX4" fmla="*/ 12847589 w 12848542"/>
              <a:gd name="connsiteY4" fmla="*/ 3246449 h 5059400"/>
              <a:gd name="connsiteX5" fmla="*/ 12847589 w 12848542"/>
              <a:gd name="connsiteY5" fmla="*/ 4828 h 50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8542" h="5059400">
                <a:moveTo>
                  <a:pt x="12847589" y="4828"/>
                </a:moveTo>
                <a:lnTo>
                  <a:pt x="4763" y="4828"/>
                </a:lnTo>
                <a:lnTo>
                  <a:pt x="4763" y="3229069"/>
                </a:lnTo>
                <a:cubicBezTo>
                  <a:pt x="213719" y="3368106"/>
                  <a:pt x="432201" y="3501350"/>
                  <a:pt x="660846" y="3628800"/>
                </a:cubicBezTo>
                <a:cubicBezTo>
                  <a:pt x="4389019" y="5702125"/>
                  <a:pt x="9501125" y="5465891"/>
                  <a:pt x="12847589" y="3246449"/>
                </a:cubicBezTo>
                <a:lnTo>
                  <a:pt x="12847589" y="4828"/>
                </a:lnTo>
                <a:close/>
              </a:path>
            </a:pathLst>
          </a:custGeom>
          <a:solidFill>
            <a:schemeClr val="accent2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690354" y="437811"/>
            <a:ext cx="10811293" cy="5982378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l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879742" y="739413"/>
            <a:ext cx="10440000" cy="101709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879742" y="1906004"/>
            <a:ext cx="10440000" cy="43200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>
            <p:custDataLst>
              <p:tags r:id="rId2"/>
            </p:custDataLst>
          </p:nvPr>
        </p:nvSpPr>
        <p:spPr>
          <a:xfrm>
            <a:off x="0" y="0"/>
            <a:ext cx="12193695" cy="5534931"/>
          </a:xfrm>
          <a:custGeom>
            <a:avLst/>
            <a:gdLst>
              <a:gd name="connsiteX0" fmla="*/ 12847589 w 12848542"/>
              <a:gd name="connsiteY0" fmla="*/ 4828 h 6166546"/>
              <a:gd name="connsiteX1" fmla="*/ 4763 w 12848542"/>
              <a:gd name="connsiteY1" fmla="*/ 4828 h 6166546"/>
              <a:gd name="connsiteX2" fmla="*/ 4763 w 12848542"/>
              <a:gd name="connsiteY2" fmla="*/ 3088745 h 6166546"/>
              <a:gd name="connsiteX3" fmla="*/ 2146399 w 12848542"/>
              <a:gd name="connsiteY3" fmla="*/ 4739809 h 6166546"/>
              <a:gd name="connsiteX4" fmla="*/ 12847589 w 12848542"/>
              <a:gd name="connsiteY4" fmla="*/ 5165288 h 6166546"/>
              <a:gd name="connsiteX5" fmla="*/ 12847589 w 12848542"/>
              <a:gd name="connsiteY5" fmla="*/ 4828 h 616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8542" h="6166546">
                <a:moveTo>
                  <a:pt x="12847589" y="4828"/>
                </a:moveTo>
                <a:lnTo>
                  <a:pt x="4763" y="4828"/>
                </a:lnTo>
                <a:lnTo>
                  <a:pt x="4763" y="3088745"/>
                </a:lnTo>
                <a:cubicBezTo>
                  <a:pt x="577009" y="3705400"/>
                  <a:pt x="1292793" y="4265410"/>
                  <a:pt x="2146399" y="4739809"/>
                </a:cubicBezTo>
                <a:cubicBezTo>
                  <a:pt x="5357582" y="6526047"/>
                  <a:pt x="9595758" y="6598141"/>
                  <a:pt x="12847589" y="5165288"/>
                </a:cubicBezTo>
                <a:lnTo>
                  <a:pt x="12847589" y="4828"/>
                </a:lnTo>
                <a:close/>
              </a:path>
            </a:pathLst>
          </a:custGeom>
          <a:solidFill>
            <a:schemeClr val="accent3">
              <a:alpha val="3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2615948" y="0"/>
            <a:ext cx="9577746" cy="5610039"/>
          </a:xfrm>
          <a:custGeom>
            <a:avLst/>
            <a:gdLst>
              <a:gd name="connsiteX0" fmla="*/ 10091155 w 10092107"/>
              <a:gd name="connsiteY0" fmla="*/ 4828 h 6250226"/>
              <a:gd name="connsiteX1" fmla="*/ 4763 w 10092107"/>
              <a:gd name="connsiteY1" fmla="*/ 4828 h 6250226"/>
              <a:gd name="connsiteX2" fmla="*/ 3756436 w 10092107"/>
              <a:gd name="connsiteY2" fmla="*/ 4819626 h 6250226"/>
              <a:gd name="connsiteX3" fmla="*/ 10091155 w 10092107"/>
              <a:gd name="connsiteY3" fmla="*/ 6234456 h 6250226"/>
              <a:gd name="connsiteX4" fmla="*/ 10091155 w 10092107"/>
              <a:gd name="connsiteY4" fmla="*/ 4828 h 625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2107" h="6250226">
                <a:moveTo>
                  <a:pt x="10091155" y="4828"/>
                </a:moveTo>
                <a:lnTo>
                  <a:pt x="4763" y="4828"/>
                </a:lnTo>
                <a:cubicBezTo>
                  <a:pt x="303906" y="1852217"/>
                  <a:pt x="1583680" y="3610777"/>
                  <a:pt x="3756436" y="4819626"/>
                </a:cubicBezTo>
                <a:cubicBezTo>
                  <a:pt x="5648468" y="5872059"/>
                  <a:pt x="7897439" y="6329079"/>
                  <a:pt x="10091155" y="6234456"/>
                </a:cubicBezTo>
                <a:lnTo>
                  <a:pt x="10091155" y="4828"/>
                </a:lnTo>
                <a:close/>
              </a:path>
            </a:pathLst>
          </a:custGeom>
          <a:solidFill>
            <a:schemeClr val="accent6">
              <a:alpha val="3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4"/>
            </p:custDataLst>
          </p:nvPr>
        </p:nvSpPr>
        <p:spPr>
          <a:xfrm>
            <a:off x="5452504" y="0"/>
            <a:ext cx="6744807" cy="5841143"/>
          </a:xfrm>
          <a:custGeom>
            <a:avLst/>
            <a:gdLst>
              <a:gd name="connsiteX0" fmla="*/ 7102265 w 7107028"/>
              <a:gd name="connsiteY0" fmla="*/ 4828 h 6507702"/>
              <a:gd name="connsiteX1" fmla="*/ 4763 w 7107028"/>
              <a:gd name="connsiteY1" fmla="*/ 4828 h 6507702"/>
              <a:gd name="connsiteX2" fmla="*/ 4335034 w 7107028"/>
              <a:gd name="connsiteY2" fmla="*/ 5500650 h 6507702"/>
              <a:gd name="connsiteX3" fmla="*/ 7102265 w 7107028"/>
              <a:gd name="connsiteY3" fmla="*/ 6507381 h 6507702"/>
              <a:gd name="connsiteX4" fmla="*/ 7102265 w 7107028"/>
              <a:gd name="connsiteY4" fmla="*/ 4828 h 650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7028" h="6507702">
                <a:moveTo>
                  <a:pt x="7102265" y="4828"/>
                </a:moveTo>
                <a:lnTo>
                  <a:pt x="4763" y="4828"/>
                </a:lnTo>
                <a:cubicBezTo>
                  <a:pt x="129248" y="2098750"/>
                  <a:pt x="1616706" y="4140534"/>
                  <a:pt x="4335034" y="5500650"/>
                </a:cubicBezTo>
                <a:cubicBezTo>
                  <a:pt x="5201977" y="5934497"/>
                  <a:pt x="6134337" y="6268572"/>
                  <a:pt x="7102265" y="6507381"/>
                </a:cubicBezTo>
                <a:lnTo>
                  <a:pt x="7102265" y="4828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>
            <a:off x="4730524" y="0"/>
            <a:ext cx="7456056" cy="6857999"/>
          </a:xfrm>
          <a:custGeom>
            <a:avLst/>
            <a:gdLst>
              <a:gd name="connsiteX0" fmla="*/ 7856866 w 7856473"/>
              <a:gd name="connsiteY0" fmla="*/ 7637700 h 7640595"/>
              <a:gd name="connsiteX1" fmla="*/ 7856866 w 7856473"/>
              <a:gd name="connsiteY1" fmla="*/ 4828 h 7640595"/>
              <a:gd name="connsiteX2" fmla="*/ 3980710 w 7856473"/>
              <a:gd name="connsiteY2" fmla="*/ 4828 h 7640595"/>
              <a:gd name="connsiteX3" fmla="*/ 1938788 w 7856473"/>
              <a:gd name="connsiteY3" fmla="*/ 1483383 h 7640595"/>
              <a:gd name="connsiteX4" fmla="*/ 354156 w 7856473"/>
              <a:gd name="connsiteY4" fmla="*/ 7637700 h 7640595"/>
              <a:gd name="connsiteX5" fmla="*/ 7856866 w 7856473"/>
              <a:gd name="connsiteY5" fmla="*/ 7637700 h 764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6473" h="7640595">
                <a:moveTo>
                  <a:pt x="7856866" y="7637700"/>
                </a:moveTo>
                <a:lnTo>
                  <a:pt x="7856866" y="4828"/>
                </a:lnTo>
                <a:lnTo>
                  <a:pt x="3980710" y="4828"/>
                </a:lnTo>
                <a:cubicBezTo>
                  <a:pt x="3222372" y="409065"/>
                  <a:pt x="2531993" y="902775"/>
                  <a:pt x="1938788" y="1483383"/>
                </a:cubicBezTo>
                <a:cubicBezTo>
                  <a:pt x="70891" y="3310818"/>
                  <a:pt x="-413708" y="5590123"/>
                  <a:pt x="354156" y="7637700"/>
                </a:cubicBezTo>
                <a:lnTo>
                  <a:pt x="7856866" y="7637700"/>
                </a:lnTo>
                <a:close/>
              </a:path>
            </a:pathLst>
          </a:custGeom>
          <a:solidFill>
            <a:schemeClr val="accent6">
              <a:alpha val="3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6"/>
            </p:custDataLst>
          </p:nvPr>
        </p:nvSpPr>
        <p:spPr>
          <a:xfrm>
            <a:off x="59265" y="554649"/>
            <a:ext cx="12193695" cy="4541185"/>
          </a:xfrm>
          <a:custGeom>
            <a:avLst/>
            <a:gdLst>
              <a:gd name="connsiteX0" fmla="*/ 12847589 w 12848542"/>
              <a:gd name="connsiteY0" fmla="*/ 4828 h 5059400"/>
              <a:gd name="connsiteX1" fmla="*/ 4763 w 12848542"/>
              <a:gd name="connsiteY1" fmla="*/ 4828 h 5059400"/>
              <a:gd name="connsiteX2" fmla="*/ 4763 w 12848542"/>
              <a:gd name="connsiteY2" fmla="*/ 3229069 h 5059400"/>
              <a:gd name="connsiteX3" fmla="*/ 660846 w 12848542"/>
              <a:gd name="connsiteY3" fmla="*/ 3628800 h 5059400"/>
              <a:gd name="connsiteX4" fmla="*/ 12847589 w 12848542"/>
              <a:gd name="connsiteY4" fmla="*/ 3246449 h 5059400"/>
              <a:gd name="connsiteX5" fmla="*/ 12847589 w 12848542"/>
              <a:gd name="connsiteY5" fmla="*/ 4828 h 50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8542" h="5059400">
                <a:moveTo>
                  <a:pt x="12847589" y="4828"/>
                </a:moveTo>
                <a:lnTo>
                  <a:pt x="4763" y="4828"/>
                </a:lnTo>
                <a:lnTo>
                  <a:pt x="4763" y="3229069"/>
                </a:lnTo>
                <a:cubicBezTo>
                  <a:pt x="213719" y="3368106"/>
                  <a:pt x="432201" y="3501350"/>
                  <a:pt x="660846" y="3628800"/>
                </a:cubicBezTo>
                <a:cubicBezTo>
                  <a:pt x="4389019" y="5702125"/>
                  <a:pt x="9501125" y="5465891"/>
                  <a:pt x="12847589" y="3246449"/>
                </a:cubicBezTo>
                <a:lnTo>
                  <a:pt x="12847589" y="4828"/>
                </a:lnTo>
                <a:close/>
              </a:path>
            </a:pathLst>
          </a:custGeom>
          <a:solidFill>
            <a:schemeClr val="accent2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659053" y="616722"/>
            <a:ext cx="10811293" cy="5360772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l"/>
            <a:endParaRPr lang="zh-CN" altLang="en-US" dirty="0">
              <a:ea typeface="微软雅黑" panose="020B0503020204020204" charset="-122"/>
            </a:endParaRPr>
          </a:p>
        </p:txBody>
      </p:sp>
      <p:pic>
        <p:nvPicPr>
          <p:cNvPr id="16" name="图片 15" descr="图片包含 电子产品&#10;&#10;已生成高可信度的说明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27" y="2593821"/>
            <a:ext cx="3344733" cy="2223594"/>
          </a:xfrm>
          <a:prstGeom prst="rect">
            <a:avLst/>
          </a:prstGeom>
          <a:effectLst/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23" y="2716549"/>
            <a:ext cx="2237426" cy="137171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4784063" y="3270431"/>
            <a:ext cx="5419185" cy="81783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785179" y="4150937"/>
            <a:ext cx="5419185" cy="710425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74712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8600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1044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74713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74712" y="2716271"/>
            <a:ext cx="5112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5764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5760" y="2716271"/>
            <a:ext cx="5112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4176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93525" y="334800"/>
            <a:ext cx="612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74800" y="2111473"/>
            <a:ext cx="4176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795909" y="333375"/>
            <a:ext cx="1512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74800" y="334800"/>
            <a:ext cx="8784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76000" y="333375"/>
            <a:ext cx="10440000" cy="1366838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76000" y="1854000"/>
            <a:ext cx="10440000" cy="432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9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0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1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5.xml"/><Relationship Id="rId2" Type="http://schemas.openxmlformats.org/officeDocument/2006/relationships/image" Target="../media/image19.png"/><Relationship Id="rId1" Type="http://schemas.openxmlformats.org/officeDocument/2006/relationships/tags" Target="../tags/tag1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6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8.xml"/><Relationship Id="rId2" Type="http://schemas.openxmlformats.org/officeDocument/2006/relationships/image" Target="../media/image21.png"/><Relationship Id="rId1" Type="http://schemas.openxmlformats.org/officeDocument/2006/relationships/tags" Target="../tags/tag1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9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2.xml"/><Relationship Id="rId3" Type="http://schemas.openxmlformats.org/officeDocument/2006/relationships/image" Target="../media/image23.png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7.jpeg"/><Relationship Id="rId1" Type="http://schemas.openxmlformats.org/officeDocument/2006/relationships/tags" Target="../tags/tag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3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4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6.xml"/><Relationship Id="rId2" Type="http://schemas.openxmlformats.org/officeDocument/2006/relationships/image" Target="../media/image26.png"/><Relationship Id="rId1" Type="http://schemas.openxmlformats.org/officeDocument/2006/relationships/tags" Target="../tags/tag1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7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2.xml"/><Relationship Id="rId3" Type="http://schemas.openxmlformats.org/officeDocument/2006/relationships/image" Target="../media/image29.png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3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4.xml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76.xml"/><Relationship Id="rId2" Type="http://schemas.openxmlformats.org/officeDocument/2006/relationships/image" Target="../media/image32.png"/><Relationship Id="rId1" Type="http://schemas.openxmlformats.org/officeDocument/2006/relationships/tags" Target="../tags/tag17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7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89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8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9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0.xml"/><Relationship Id="rId1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2.xml"/><Relationship Id="rId2" Type="http://schemas.openxmlformats.org/officeDocument/2006/relationships/image" Target="../media/image33.png"/><Relationship Id="rId1" Type="http://schemas.openxmlformats.org/officeDocument/2006/relationships/tags" Target="../tags/tag18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3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5.xml"/><Relationship Id="rId2" Type="http://schemas.openxmlformats.org/officeDocument/2006/relationships/image" Target="../media/image35.png"/><Relationship Id="rId1" Type="http://schemas.openxmlformats.org/officeDocument/2006/relationships/tags" Target="../tags/tag18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6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1.xml"/><Relationship Id="rId3" Type="http://schemas.openxmlformats.org/officeDocument/2006/relationships/image" Target="../media/image38.png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2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0" Type="http://schemas.openxmlformats.org/officeDocument/2006/relationships/notesSlide" Target="../notesSlides/notesSlide3.xml"/><Relationship Id="rId2" Type="http://schemas.openxmlformats.org/officeDocument/2006/relationships/tags" Target="../tags/tag107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23.xml"/><Relationship Id="rId17" Type="http://schemas.openxmlformats.org/officeDocument/2006/relationships/tags" Target="../tags/tag122.xml"/><Relationship Id="rId16" Type="http://schemas.openxmlformats.org/officeDocument/2006/relationships/tags" Target="../tags/tag12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3.xml"/><Relationship Id="rId1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5.xml"/><Relationship Id="rId2" Type="http://schemas.openxmlformats.org/officeDocument/2006/relationships/image" Target="../media/image41.png"/><Relationship Id="rId1" Type="http://schemas.openxmlformats.org/officeDocument/2006/relationships/tags" Target="../tags/tag19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6.xml"/><Relationship Id="rId1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8.xml"/><Relationship Id="rId2" Type="http://schemas.openxmlformats.org/officeDocument/2006/relationships/image" Target="../media/image43.png"/><Relationship Id="rId1" Type="http://schemas.openxmlformats.org/officeDocument/2006/relationships/tags" Target="../tags/tag197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1.xml"/><Relationship Id="rId3" Type="http://schemas.openxmlformats.org/officeDocument/2006/relationships/image" Target="../media/image44.png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2.xml"/><Relationship Id="rId1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3.xml"/><Relationship Id="rId1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09.xml"/><Relationship Id="rId2" Type="http://schemas.openxmlformats.org/officeDocument/2006/relationships/image" Target="../media/image49.png"/><Relationship Id="rId1" Type="http://schemas.openxmlformats.org/officeDocument/2006/relationships/tags" Target="../tags/tag20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0" Type="http://schemas.openxmlformats.org/officeDocument/2006/relationships/notesSlide" Target="../notesSlides/notesSlide4.xml"/><Relationship Id="rId2" Type="http://schemas.openxmlformats.org/officeDocument/2006/relationships/tags" Target="../tags/tag125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0.xml"/><Relationship Id="rId1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1.xml"/><Relationship Id="rId1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4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5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7.xml"/><Relationship Id="rId2" Type="http://schemas.openxmlformats.org/officeDocument/2006/relationships/image" Target="../media/image12.png"/><Relationship Id="rId1" Type="http://schemas.openxmlformats.org/officeDocument/2006/relationships/tags" Target="../tags/tag1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8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5221605" y="2195830"/>
            <a:ext cx="6207125" cy="1244600"/>
          </a:xfrm>
        </p:spPr>
        <p:txBody>
          <a:bodyPr>
            <a:normAutofit fontScale="90000"/>
          </a:bodyPr>
          <a:p>
            <a:br>
              <a:rPr lang="zh-CN" altLang="zh-CN" sz="4800" b="1">
                <a:sym typeface="+mn-ea"/>
              </a:rPr>
            </a:br>
            <a:br>
              <a:rPr lang="zh-CN" altLang="zh-CN" sz="4800" b="1">
                <a:sym typeface="+mn-ea"/>
              </a:rPr>
            </a:br>
            <a:br>
              <a:rPr lang="zh-CN" altLang="zh-CN" sz="4800" b="1">
                <a:sym typeface="+mn-ea"/>
              </a:rPr>
            </a:br>
            <a:br>
              <a:rPr lang="zh-CN" altLang="zh-CN" sz="4800" b="1">
                <a:sym typeface="+mn-ea"/>
              </a:rPr>
            </a:br>
            <a:br>
              <a:rPr lang="zh-CN" altLang="zh-CN" sz="4800" b="1">
                <a:sym typeface="+mn-ea"/>
              </a:rPr>
            </a:br>
            <a:br>
              <a:rPr lang="zh-CN" altLang="zh-CN" sz="4800" b="1">
                <a:sym typeface="+mn-ea"/>
              </a:rPr>
            </a:br>
            <a:r>
              <a:rPr lang="zh-CN" altLang="zh-CN" sz="4800" b="1">
                <a:sym typeface="+mn-ea"/>
              </a:rPr>
              <a:t>安徽财经大学网络报销系统</a:t>
            </a:r>
            <a:br>
              <a:rPr lang="zh-CN" altLang="zh-CN" b="1"/>
            </a:b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796290"/>
            <a:ext cx="11108055" cy="568325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2933700" y="1811020"/>
            <a:ext cx="1591945" cy="748665"/>
          </a:xfrm>
          <a:prstGeom prst="wedgeRoundRectCallout">
            <a:avLst>
              <a:gd name="adj1" fmla="val 46130"/>
              <a:gd name="adj2" fmla="val 1206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输入验证的发票代码，号码，日期和校验码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075" y="674370"/>
            <a:ext cx="11472545" cy="567372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3324860" y="2664460"/>
            <a:ext cx="975995" cy="561975"/>
          </a:xfrm>
          <a:prstGeom prst="wedgeRoundRectCallout">
            <a:avLst>
              <a:gd name="adj1" fmla="val 183116"/>
              <a:gd name="adj2" fmla="val 2072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点击查验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748665"/>
            <a:ext cx="11363960" cy="602488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7964170" y="2205355"/>
            <a:ext cx="1113155" cy="776605"/>
          </a:xfrm>
          <a:prstGeom prst="wedgeRoundRectCallout">
            <a:avLst>
              <a:gd name="adj1" fmla="val 121021"/>
              <a:gd name="adj2" fmla="val -508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点击保存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" y="681355"/>
            <a:ext cx="11151870" cy="609917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7747000" y="4155440"/>
            <a:ext cx="1486535" cy="531495"/>
          </a:xfrm>
          <a:prstGeom prst="wedgeRoundRectCallout">
            <a:avLst>
              <a:gd name="adj1" fmla="val 101302"/>
              <a:gd name="adj2" fmla="val 3587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勾选明细，点击确定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" y="550545"/>
            <a:ext cx="11964670" cy="63074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48030" y="3003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支付方式录入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1165225"/>
            <a:ext cx="11530965" cy="523303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2835275" y="706120"/>
            <a:ext cx="1250950" cy="665480"/>
          </a:xfrm>
          <a:prstGeom prst="wedgeRoundRectCallout">
            <a:avLst>
              <a:gd name="adj1" fmla="val -229086"/>
              <a:gd name="adj2" fmla="val 7261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点击增加行，选择对应的支付方式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085" y="866140"/>
            <a:ext cx="11250295" cy="533209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835525" y="706120"/>
            <a:ext cx="1702435" cy="665480"/>
          </a:xfrm>
          <a:prstGeom prst="wedgeRoundRectCallout">
            <a:avLst>
              <a:gd name="adj1" fmla="val 106807"/>
              <a:gd name="adj2" fmla="val 39389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填写完信息，点击确定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48030" y="3003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附件清单上传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1099185"/>
            <a:ext cx="11623675" cy="5184775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6511925" y="745490"/>
            <a:ext cx="3428365" cy="665480"/>
          </a:xfrm>
          <a:prstGeom prst="wedgeRoundRectCallout">
            <a:avLst>
              <a:gd name="adj1" fmla="val -220957"/>
              <a:gd name="adj2" fmla="val 8282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点击增加。输入附件说明，点击浏览上传附件，在确定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960" y="825500"/>
            <a:ext cx="11249025" cy="498919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639310" y="706120"/>
            <a:ext cx="1427480" cy="665480"/>
          </a:xfrm>
          <a:prstGeom prst="wedgeRoundRectCallout">
            <a:avLst>
              <a:gd name="adj1" fmla="val 341637"/>
              <a:gd name="adj2" fmla="val 3274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确认单据信息无误，点击提交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48030" y="3003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借款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录入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46430" y="8083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基本信息录入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1430020"/>
            <a:ext cx="11111230" cy="550608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639310" y="1667510"/>
            <a:ext cx="1427480" cy="499110"/>
          </a:xfrm>
          <a:prstGeom prst="wedgeRoundRectCallout">
            <a:avLst>
              <a:gd name="adj1" fmla="val -188167"/>
              <a:gd name="adj2" fmla="val 17226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选择项目信息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 flipH="1">
            <a:off x="7684135" y="1745615"/>
            <a:ext cx="2731135" cy="499110"/>
          </a:xfrm>
          <a:prstGeom prst="wedgeRoundRectCallout">
            <a:avLst>
              <a:gd name="adj1" fmla="val 56905"/>
              <a:gd name="adj2" fmla="val 1073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选择项目负责人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"/>
          <a:stretch>
            <a:fillRect/>
          </a:stretch>
        </p:blipFill>
        <p:spPr>
          <a:xfrm>
            <a:off x="5197476" y="512762"/>
            <a:ext cx="6119812" cy="583247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900129" y="1700213"/>
            <a:ext cx="3834144" cy="4645024"/>
          </a:xfrm>
        </p:spPr>
        <p:txBody>
          <a:bodyPr>
            <a:normAutofit/>
          </a:bodyPr>
          <a:lstStyle/>
          <a:p>
            <a:pPr marL="0" indent="0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1800" dirty="0"/>
              <a:t>网上报销管理提供教职教职员工借款、报销的信息化管理，实现对业务从申请、审批、稽核、结算、分析的全过程管理，通过与经费系统的集成应用，实现对网报业务的控制，通过与财务系统的集成，实现凭证自动生成，通过与银校互联系统实现报销款自动转账。</a:t>
            </a:r>
            <a:endParaRPr lang="zh-CN" altLang="en-US" sz="1800" dirty="0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900128" y="584300"/>
            <a:ext cx="3834145" cy="798451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系统简介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" y="979170"/>
            <a:ext cx="11590655" cy="540131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6062980" y="997585"/>
            <a:ext cx="2228215" cy="728980"/>
          </a:xfrm>
          <a:prstGeom prst="wedgeRoundRectCallout">
            <a:avLst>
              <a:gd name="adj1" fmla="val -95340"/>
              <a:gd name="adj2" fmla="val 8466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输入负责人工号或姓名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892175"/>
            <a:ext cx="11791315" cy="5368925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9662795" y="958215"/>
            <a:ext cx="1884680" cy="767715"/>
          </a:xfrm>
          <a:prstGeom prst="wedgeRoundRectCallout">
            <a:avLst>
              <a:gd name="adj1" fmla="val -95754"/>
              <a:gd name="adj2" fmla="val 887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输入部门编号或项目编号查找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46430" y="8083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支付方式录入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" y="1537970"/>
            <a:ext cx="11628120" cy="473265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2835275" y="706120"/>
            <a:ext cx="1250950" cy="665480"/>
          </a:xfrm>
          <a:prstGeom prst="wedgeRoundRectCallout">
            <a:avLst>
              <a:gd name="adj1" fmla="val -219695"/>
              <a:gd name="adj2" fmla="val 947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点击增加行，选择对应的支付方式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0" y="1109980"/>
            <a:ext cx="11595100" cy="565912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835525" y="1186180"/>
            <a:ext cx="1702435" cy="615950"/>
          </a:xfrm>
          <a:prstGeom prst="wedgeRoundRectCallout">
            <a:avLst>
              <a:gd name="adj1" fmla="val 109679"/>
              <a:gd name="adj2" fmla="val 40814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填写完信息，点击确定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790" y="1172845"/>
            <a:ext cx="11324590" cy="501205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60705" y="551180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附件上传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3314700" y="1172845"/>
            <a:ext cx="3231515" cy="556260"/>
          </a:xfrm>
          <a:prstGeom prst="wedgeRoundRectCallout">
            <a:avLst>
              <a:gd name="adj1" fmla="val -128229"/>
              <a:gd name="adj2" fmla="val 422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点击增加。输入附件说明，点击浏览上传附件，在确定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48030" y="3003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差旅费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录入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60705" y="817880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基本信息录入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" y="1293495"/>
            <a:ext cx="11893550" cy="550545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864735" y="3215640"/>
            <a:ext cx="1427480" cy="647065"/>
          </a:xfrm>
          <a:prstGeom prst="wedgeRoundRectCallout">
            <a:avLst>
              <a:gd name="adj1" fmla="val -195062"/>
              <a:gd name="adj2" fmla="val -441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选择项目信息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 flipH="1">
            <a:off x="6556375" y="2138045"/>
            <a:ext cx="1692910" cy="499110"/>
          </a:xfrm>
          <a:prstGeom prst="wedgeRoundRectCallout">
            <a:avLst>
              <a:gd name="adj1" fmla="val 268379"/>
              <a:gd name="adj2" fmla="val 1193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选择项目负责人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175" y="1014730"/>
            <a:ext cx="11169015" cy="5036185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6062980" y="997585"/>
            <a:ext cx="2228215" cy="728980"/>
          </a:xfrm>
          <a:prstGeom prst="wedgeRoundRectCallout">
            <a:avLst>
              <a:gd name="adj1" fmla="val -95340"/>
              <a:gd name="adj2" fmla="val 8466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输入负责人工号或姓名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05" y="795020"/>
            <a:ext cx="11630025" cy="5401945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9662795" y="958215"/>
            <a:ext cx="1884680" cy="767715"/>
          </a:xfrm>
          <a:prstGeom prst="wedgeRoundRectCallout">
            <a:avLst>
              <a:gd name="adj1" fmla="val -95754"/>
              <a:gd name="adj2" fmla="val 887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输入部门编号或项目编号查找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60705" y="817880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报销明细（不含补助）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" y="1621155"/>
            <a:ext cx="11137265" cy="494792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4615815" y="1134745"/>
            <a:ext cx="1767205" cy="767715"/>
          </a:xfrm>
          <a:prstGeom prst="wedgeRoundRectCallout">
            <a:avLst>
              <a:gd name="adj1" fmla="val -258660"/>
              <a:gd name="adj2" fmla="val 682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点击增加行，选择费用类别，点击发票信息，验证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805815"/>
            <a:ext cx="11108055" cy="568325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2933700" y="1811020"/>
            <a:ext cx="1591945" cy="748665"/>
          </a:xfrm>
          <a:prstGeom prst="wedgeRoundRectCallout">
            <a:avLst>
              <a:gd name="adj1" fmla="val 46130"/>
              <a:gd name="adj2" fmla="val 1206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输入验证的发票代码，号码，日期和校验码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900128" y="584300"/>
            <a:ext cx="10429952" cy="798451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主要功能特点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2"/>
            </p:custDataLst>
          </p:nvPr>
        </p:nvCxnSpPr>
        <p:spPr>
          <a:xfrm>
            <a:off x="1393974" y="2187931"/>
            <a:ext cx="4626610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9"/>
          <p:cNvSpPr txBox="1"/>
          <p:nvPr>
            <p:custDataLst>
              <p:tags r:id="rId3"/>
            </p:custDataLst>
          </p:nvPr>
        </p:nvSpPr>
        <p:spPr>
          <a:xfrm>
            <a:off x="1393975" y="1785341"/>
            <a:ext cx="4626610" cy="4149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财务审批不受时间、空间限制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3" name="文本框 30"/>
          <p:cNvSpPr txBox="1"/>
          <p:nvPr>
            <p:custDataLst>
              <p:tags r:id="rId4"/>
            </p:custDataLst>
          </p:nvPr>
        </p:nvSpPr>
        <p:spPr>
          <a:xfrm>
            <a:off x="1393975" y="2227301"/>
            <a:ext cx="4626610" cy="1030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彻底解决了教工报销审批时间长、需领导面签的问题；领导可以随时、随地审批单据。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4" name="椭圆 23"/>
          <p:cNvSpPr/>
          <p:nvPr>
            <p:custDataLst>
              <p:tags r:id="rId5"/>
            </p:custDataLst>
          </p:nvPr>
        </p:nvSpPr>
        <p:spPr>
          <a:xfrm>
            <a:off x="967889" y="1911706"/>
            <a:ext cx="281940" cy="2819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ea typeface="微软雅黑" panose="020B0503020204020204" charset="-122"/>
              </a:rPr>
              <a:t>1</a:t>
            </a:r>
            <a:endParaRPr lang="en-US" altLang="zh-CN" sz="16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6"/>
            </p:custDataLst>
          </p:nvPr>
        </p:nvCxnSpPr>
        <p:spPr>
          <a:xfrm>
            <a:off x="6624237" y="2172150"/>
            <a:ext cx="4626610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9"/>
          <p:cNvSpPr txBox="1"/>
          <p:nvPr>
            <p:custDataLst>
              <p:tags r:id="rId7"/>
            </p:custDataLst>
          </p:nvPr>
        </p:nvSpPr>
        <p:spPr>
          <a:xfrm>
            <a:off x="6624238" y="1769560"/>
            <a:ext cx="4626610" cy="4149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支持报销限额和定额控制功能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28" name="文本框 30"/>
          <p:cNvSpPr txBox="1"/>
          <p:nvPr>
            <p:custDataLst>
              <p:tags r:id="rId8"/>
            </p:custDataLst>
          </p:nvPr>
        </p:nvSpPr>
        <p:spPr>
          <a:xfrm>
            <a:off x="6624238" y="2210885"/>
            <a:ext cx="4626610" cy="1046247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rPr>
              <a:t>例如：借款申请不得超过规定额度，住宿费不能超过报销人标准等；科研经费自带车目的地标准控制。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>
            <p:custDataLst>
              <p:tags r:id="rId9"/>
            </p:custDataLst>
          </p:nvPr>
        </p:nvSpPr>
        <p:spPr>
          <a:xfrm>
            <a:off x="6198152" y="1895925"/>
            <a:ext cx="281940" cy="2819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ea typeface="微软雅黑" panose="020B0503020204020204" charset="-122"/>
              </a:rPr>
              <a:t>2</a:t>
            </a:r>
            <a:endParaRPr lang="en-US" altLang="zh-CN" sz="16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0"/>
            </p:custDataLst>
          </p:nvPr>
        </p:nvCxnSpPr>
        <p:spPr>
          <a:xfrm>
            <a:off x="1393973" y="4168193"/>
            <a:ext cx="4626610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9"/>
          <p:cNvSpPr txBox="1"/>
          <p:nvPr>
            <p:custDataLst>
              <p:tags r:id="rId11"/>
            </p:custDataLst>
          </p:nvPr>
        </p:nvSpPr>
        <p:spPr>
          <a:xfrm>
            <a:off x="1393974" y="3765603"/>
            <a:ext cx="4626610" cy="4149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项目经费、额度事前实时控制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4" name="文本框 30"/>
          <p:cNvSpPr txBox="1"/>
          <p:nvPr>
            <p:custDataLst>
              <p:tags r:id="rId12"/>
            </p:custDataLst>
          </p:nvPr>
        </p:nvSpPr>
        <p:spPr>
          <a:xfrm>
            <a:off x="1393974" y="4215817"/>
            <a:ext cx="4626610" cy="1029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rPr>
              <a:t>与预算、核算系统紧密连接，如果报销累计额度超过经费分配额度，则给予提示或禁止报销。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5" name="椭圆 34"/>
          <p:cNvSpPr/>
          <p:nvPr>
            <p:custDataLst>
              <p:tags r:id="rId13"/>
            </p:custDataLst>
          </p:nvPr>
        </p:nvSpPr>
        <p:spPr>
          <a:xfrm>
            <a:off x="967888" y="3891968"/>
            <a:ext cx="281940" cy="2819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ea typeface="微软雅黑" panose="020B0503020204020204" charset="-122"/>
              </a:rPr>
              <a:t>3</a:t>
            </a:r>
            <a:endParaRPr lang="en-US" altLang="zh-CN" sz="16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cxnSp>
        <p:nvCxnSpPr>
          <p:cNvPr id="37" name="直接连接符 36"/>
          <p:cNvCxnSpPr/>
          <p:nvPr>
            <p:custDataLst>
              <p:tags r:id="rId14"/>
            </p:custDataLst>
          </p:nvPr>
        </p:nvCxnSpPr>
        <p:spPr>
          <a:xfrm>
            <a:off x="6624236" y="4152412"/>
            <a:ext cx="4626610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29"/>
          <p:cNvSpPr txBox="1"/>
          <p:nvPr>
            <p:custDataLst>
              <p:tags r:id="rId15"/>
            </p:custDataLst>
          </p:nvPr>
        </p:nvSpPr>
        <p:spPr>
          <a:xfrm>
            <a:off x="6624237" y="3749822"/>
            <a:ext cx="4626610" cy="414985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发票验真、避免电子发票重复报销、规避财务风险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9" name="文本框 30"/>
          <p:cNvSpPr txBox="1"/>
          <p:nvPr>
            <p:custDataLst>
              <p:tags r:id="rId16"/>
            </p:custDataLst>
          </p:nvPr>
        </p:nvSpPr>
        <p:spPr>
          <a:xfrm>
            <a:off x="6624237" y="4200036"/>
            <a:ext cx="4626610" cy="102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直接与国家税务局税务发票系统直接对接，支持税务实时验真、最新支持</a:t>
            </a:r>
            <a:r>
              <a:rPr lang="en-US" altLang="zh-CN" sz="14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ETC</a:t>
            </a:r>
            <a:r>
              <a:rPr lang="zh-CN" altLang="en-US" sz="14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、系统自动控制电子发票重复报销事项，从而规避了财务风险。</a:t>
            </a:r>
            <a:endParaRPr lang="zh-CN" altLang="en-US" sz="1400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0" name="椭圆 39"/>
          <p:cNvSpPr/>
          <p:nvPr>
            <p:custDataLst>
              <p:tags r:id="rId17"/>
            </p:custDataLst>
          </p:nvPr>
        </p:nvSpPr>
        <p:spPr>
          <a:xfrm>
            <a:off x="6198151" y="3876187"/>
            <a:ext cx="281940" cy="2819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ea typeface="微软雅黑" panose="020B0503020204020204" charset="-122"/>
              </a:rPr>
              <a:t>4</a:t>
            </a:r>
            <a:endParaRPr lang="en-US" altLang="zh-CN" sz="16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075" y="674370"/>
            <a:ext cx="11472545" cy="567372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3324860" y="2664460"/>
            <a:ext cx="975995" cy="561975"/>
          </a:xfrm>
          <a:prstGeom prst="wedgeRoundRectCallout">
            <a:avLst>
              <a:gd name="adj1" fmla="val 183116"/>
              <a:gd name="adj2" fmla="val 2072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点击查验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748665"/>
            <a:ext cx="11363960" cy="602488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7964170" y="2205355"/>
            <a:ext cx="1113155" cy="776605"/>
          </a:xfrm>
          <a:prstGeom prst="wedgeRoundRectCallout">
            <a:avLst>
              <a:gd name="adj1" fmla="val 121021"/>
              <a:gd name="adj2" fmla="val -508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点击保存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" y="681355"/>
            <a:ext cx="11151870" cy="609917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7747000" y="4155440"/>
            <a:ext cx="1486535" cy="531495"/>
          </a:xfrm>
          <a:prstGeom prst="wedgeRoundRectCallout">
            <a:avLst>
              <a:gd name="adj1" fmla="val 101302"/>
              <a:gd name="adj2" fmla="val 3587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勾选明细，点击确定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60705" y="817880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支付方式（不含补助）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05" y="1439545"/>
            <a:ext cx="11292205" cy="568706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168775" y="1439545"/>
            <a:ext cx="2506345" cy="589280"/>
          </a:xfrm>
          <a:prstGeom prst="wedgeRoundRectCallout">
            <a:avLst>
              <a:gd name="adj1" fmla="val -183823"/>
              <a:gd name="adj2" fmla="val 1066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点击增加行，选择对应的支付方式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365" y="983615"/>
            <a:ext cx="11685270" cy="533908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973320" y="983615"/>
            <a:ext cx="1702435" cy="615950"/>
          </a:xfrm>
          <a:prstGeom prst="wedgeRoundRectCallout">
            <a:avLst>
              <a:gd name="adj1" fmla="val 109679"/>
              <a:gd name="adj2" fmla="val 40814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填写完信息，点击确定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60705" y="817880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补助清单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" y="1461770"/>
            <a:ext cx="11205845" cy="5396230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4265930" y="1462405"/>
            <a:ext cx="1449070" cy="539115"/>
          </a:xfrm>
          <a:prstGeom prst="wedgeRoundRectCallout">
            <a:avLst>
              <a:gd name="adj1" fmla="val -295318"/>
              <a:gd name="adj2" fmla="val 295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点击增加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5" y="983615"/>
            <a:ext cx="10936605" cy="519303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973320" y="983615"/>
            <a:ext cx="1702435" cy="615950"/>
          </a:xfrm>
          <a:prstGeom prst="wedgeRoundRectCallout">
            <a:avLst>
              <a:gd name="adj1" fmla="val 78011"/>
              <a:gd name="adj2" fmla="val 53876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填写完信息，点击确定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90" y="950595"/>
            <a:ext cx="11155680" cy="573786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2130" y="25590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附件上传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3314700" y="1172845"/>
            <a:ext cx="3231515" cy="556260"/>
          </a:xfrm>
          <a:prstGeom prst="wedgeRoundRectCallout">
            <a:avLst>
              <a:gd name="adj1" fmla="val -128227"/>
              <a:gd name="adj2" fmla="val 147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点击增加。输入附件说明，点击浏览上传附件，在确定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48030" y="3003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劳务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录入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2130" y="8464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基本信息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" y="1468120"/>
            <a:ext cx="11380470" cy="5229225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 flipH="1">
            <a:off x="6556375" y="2138045"/>
            <a:ext cx="1692910" cy="499110"/>
          </a:xfrm>
          <a:prstGeom prst="wedgeRoundRectCallout">
            <a:avLst>
              <a:gd name="adj1" fmla="val 262715"/>
              <a:gd name="adj2" fmla="val 9236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选择项目负责人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864735" y="3215640"/>
            <a:ext cx="1427480" cy="647065"/>
          </a:xfrm>
          <a:prstGeom prst="wedgeRoundRectCallout">
            <a:avLst>
              <a:gd name="adj1" fmla="val -194395"/>
              <a:gd name="adj2" fmla="val -7080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选择项目信息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" y="920115"/>
            <a:ext cx="11676380" cy="5708015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6062980" y="997585"/>
            <a:ext cx="2228215" cy="728980"/>
          </a:xfrm>
          <a:prstGeom prst="wedgeRoundRectCallout">
            <a:avLst>
              <a:gd name="adj1" fmla="val -95340"/>
              <a:gd name="adj2" fmla="val 8466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输入负责人工号或姓名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900128" y="584300"/>
            <a:ext cx="10429952" cy="798451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主要功能特点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2"/>
            </p:custDataLst>
          </p:nvPr>
        </p:nvCxnSpPr>
        <p:spPr>
          <a:xfrm>
            <a:off x="1393974" y="2187931"/>
            <a:ext cx="4626610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9"/>
          <p:cNvSpPr txBox="1"/>
          <p:nvPr>
            <p:custDataLst>
              <p:tags r:id="rId3"/>
            </p:custDataLst>
          </p:nvPr>
        </p:nvSpPr>
        <p:spPr>
          <a:xfrm>
            <a:off x="1393975" y="1785341"/>
            <a:ext cx="4626610" cy="4149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自动引入公务卡消费记录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3" name="文本框 30"/>
          <p:cNvSpPr txBox="1"/>
          <p:nvPr>
            <p:custDataLst>
              <p:tags r:id="rId4"/>
            </p:custDataLst>
          </p:nvPr>
        </p:nvSpPr>
        <p:spPr>
          <a:xfrm>
            <a:off x="1393975" y="2235556"/>
            <a:ext cx="4626610" cy="1030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rPr>
              <a:t>直接与银行对接，实时提取教工公务卡的消费记录，方便了教工填写报销单；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4" name="椭圆 23"/>
          <p:cNvSpPr/>
          <p:nvPr>
            <p:custDataLst>
              <p:tags r:id="rId5"/>
            </p:custDataLst>
          </p:nvPr>
        </p:nvSpPr>
        <p:spPr>
          <a:xfrm>
            <a:off x="967889" y="1911706"/>
            <a:ext cx="281940" cy="2819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ea typeface="微软雅黑" panose="020B0503020204020204" charset="-122"/>
              </a:rPr>
              <a:t>5</a:t>
            </a:r>
            <a:endParaRPr lang="en-US" altLang="zh-CN" sz="16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6"/>
            </p:custDataLst>
          </p:nvPr>
        </p:nvCxnSpPr>
        <p:spPr>
          <a:xfrm>
            <a:off x="6624237" y="2172150"/>
            <a:ext cx="4626610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9"/>
          <p:cNvSpPr txBox="1"/>
          <p:nvPr>
            <p:custDataLst>
              <p:tags r:id="rId7"/>
            </p:custDataLst>
          </p:nvPr>
        </p:nvSpPr>
        <p:spPr>
          <a:xfrm>
            <a:off x="6624238" y="1769560"/>
            <a:ext cx="4626610" cy="4149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高效的支付效率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28" name="文本框 30"/>
          <p:cNvSpPr txBox="1"/>
          <p:nvPr>
            <p:custDataLst>
              <p:tags r:id="rId8"/>
            </p:custDataLst>
          </p:nvPr>
        </p:nvSpPr>
        <p:spPr>
          <a:xfrm>
            <a:off x="6624238" y="2219775"/>
            <a:ext cx="4626610" cy="1046247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rPr>
              <a:t>直接与银行支付系统对接，流转审批结束后的单据，依据生成的记账凭证，无需登陆网银系统，直接支付教工；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>
            <p:custDataLst>
              <p:tags r:id="rId9"/>
            </p:custDataLst>
          </p:nvPr>
        </p:nvSpPr>
        <p:spPr>
          <a:xfrm>
            <a:off x="6198152" y="1895925"/>
            <a:ext cx="281940" cy="2819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ea typeface="微软雅黑" panose="020B0503020204020204" charset="-122"/>
              </a:rPr>
              <a:t>6</a:t>
            </a:r>
            <a:endParaRPr lang="en-US" altLang="zh-CN" sz="16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0"/>
            </p:custDataLst>
          </p:nvPr>
        </p:nvCxnSpPr>
        <p:spPr>
          <a:xfrm>
            <a:off x="1393973" y="4168193"/>
            <a:ext cx="4626610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9"/>
          <p:cNvSpPr txBox="1"/>
          <p:nvPr>
            <p:custDataLst>
              <p:tags r:id="rId11"/>
            </p:custDataLst>
          </p:nvPr>
        </p:nvSpPr>
        <p:spPr>
          <a:xfrm>
            <a:off x="1393974" y="3765603"/>
            <a:ext cx="4626610" cy="4149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教工实时获取单据报销状态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4" name="文本框 30"/>
          <p:cNvSpPr txBox="1"/>
          <p:nvPr>
            <p:custDataLst>
              <p:tags r:id="rId12"/>
            </p:custDataLst>
          </p:nvPr>
        </p:nvSpPr>
        <p:spPr>
          <a:xfrm>
            <a:off x="1393974" y="4215817"/>
            <a:ext cx="4626610" cy="1029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rPr>
              <a:t>通过短信、微信等即时通讯工具实时推送报销单据的最新状态、支付状态；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5" name="椭圆 34"/>
          <p:cNvSpPr/>
          <p:nvPr>
            <p:custDataLst>
              <p:tags r:id="rId13"/>
            </p:custDataLst>
          </p:nvPr>
        </p:nvSpPr>
        <p:spPr>
          <a:xfrm>
            <a:off x="967888" y="3891968"/>
            <a:ext cx="281940" cy="2819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ea typeface="微软雅黑" panose="020B0503020204020204" charset="-122"/>
              </a:rPr>
              <a:t>7</a:t>
            </a:r>
            <a:endParaRPr lang="en-US" altLang="zh-CN" sz="16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cxnSp>
        <p:nvCxnSpPr>
          <p:cNvPr id="37" name="直接连接符 36"/>
          <p:cNvCxnSpPr/>
          <p:nvPr>
            <p:custDataLst>
              <p:tags r:id="rId14"/>
            </p:custDataLst>
          </p:nvPr>
        </p:nvCxnSpPr>
        <p:spPr>
          <a:xfrm>
            <a:off x="6624236" y="4152412"/>
            <a:ext cx="4626610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29"/>
          <p:cNvSpPr txBox="1"/>
          <p:nvPr>
            <p:custDataLst>
              <p:tags r:id="rId15"/>
            </p:custDataLst>
          </p:nvPr>
        </p:nvSpPr>
        <p:spPr>
          <a:xfrm>
            <a:off x="6624237" y="3749822"/>
            <a:ext cx="4626610" cy="4149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即时通知领导待办事项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9" name="文本框 30"/>
          <p:cNvSpPr txBox="1"/>
          <p:nvPr>
            <p:custDataLst>
              <p:tags r:id="rId16"/>
            </p:custDataLst>
          </p:nvPr>
        </p:nvSpPr>
        <p:spPr>
          <a:xfrm>
            <a:off x="6624237" y="4200036"/>
            <a:ext cx="4626610" cy="102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4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领导每天都会收到待审批的事项（通过微信、短息）、进入系统（微信端）后可以查看与办理事项的具体信息；</a:t>
            </a:r>
            <a:endParaRPr lang="zh-CN" altLang="en-US" sz="1400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0" name="椭圆 39"/>
          <p:cNvSpPr/>
          <p:nvPr>
            <p:custDataLst>
              <p:tags r:id="rId17"/>
            </p:custDataLst>
          </p:nvPr>
        </p:nvSpPr>
        <p:spPr>
          <a:xfrm>
            <a:off x="6198151" y="3876187"/>
            <a:ext cx="281940" cy="2819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ea typeface="微软雅黑" panose="020B0503020204020204" charset="-122"/>
              </a:rPr>
              <a:t>8</a:t>
            </a:r>
            <a:endParaRPr lang="en-US" altLang="zh-CN" sz="16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10" y="941070"/>
            <a:ext cx="11828780" cy="532257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9662795" y="958215"/>
            <a:ext cx="1884680" cy="767715"/>
          </a:xfrm>
          <a:prstGeom prst="wedgeRoundRectCallout">
            <a:avLst>
              <a:gd name="adj1" fmla="val -83524"/>
              <a:gd name="adj2" fmla="val 1348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输入部门编号或项目编号查找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2130" y="8464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领款明细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468120"/>
            <a:ext cx="11856085" cy="523113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168775" y="1439545"/>
            <a:ext cx="2506345" cy="589280"/>
          </a:xfrm>
          <a:prstGeom prst="wedgeRoundRectCallout">
            <a:avLst>
              <a:gd name="adj1" fmla="val -197225"/>
              <a:gd name="adj2" fmla="val -560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点击增加行，选择劳务人员信息，点击确定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" y="873125"/>
            <a:ext cx="11543030" cy="528510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168775" y="1439545"/>
            <a:ext cx="2506345" cy="589280"/>
          </a:xfrm>
          <a:prstGeom prst="wedgeRoundRectCallout">
            <a:avLst>
              <a:gd name="adj1" fmla="val 222308"/>
              <a:gd name="adj2" fmla="val 10021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劳务人员多的请下载模板，填写好劳务人员信息，在上传模板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2130" y="8464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附件上传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383030"/>
            <a:ext cx="10891520" cy="516699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3314700" y="1172845"/>
            <a:ext cx="3231515" cy="556260"/>
          </a:xfrm>
          <a:prstGeom prst="wedgeRoundRectCallout">
            <a:avLst>
              <a:gd name="adj1" fmla="val -128227"/>
              <a:gd name="adj2" fmla="val 767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点击增加。输入附件说明，点击浏览上传附件，在确定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48030" y="3003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事前出差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录入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2130" y="8464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基本信息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1468120"/>
            <a:ext cx="11595100" cy="4679950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 flipH="1">
            <a:off x="6556375" y="2138045"/>
            <a:ext cx="1692910" cy="499110"/>
          </a:xfrm>
          <a:prstGeom prst="wedgeRoundRectCallout">
            <a:avLst>
              <a:gd name="adj1" fmla="val 263278"/>
              <a:gd name="adj2" fmla="val 980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选择项目负责人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864735" y="3215640"/>
            <a:ext cx="1427480" cy="647065"/>
          </a:xfrm>
          <a:prstGeom prst="wedgeRoundRectCallout">
            <a:avLst>
              <a:gd name="adj1" fmla="val -195729"/>
              <a:gd name="adj2" fmla="val -6491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选择项目信息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635" y="700405"/>
            <a:ext cx="10703560" cy="5210175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6062980" y="997585"/>
            <a:ext cx="2228215" cy="728980"/>
          </a:xfrm>
          <a:prstGeom prst="wedgeRoundRectCallout">
            <a:avLst>
              <a:gd name="adj1" fmla="val -93174"/>
              <a:gd name="adj2" fmla="val 3597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输入负责人工号或姓名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74065"/>
            <a:ext cx="11886565" cy="5607685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9662795" y="958215"/>
            <a:ext cx="1884680" cy="767715"/>
          </a:xfrm>
          <a:prstGeom prst="wedgeRoundRectCallout">
            <a:avLst>
              <a:gd name="adj1" fmla="val -87095"/>
              <a:gd name="adj2" fmla="val 1074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输入部门编号或项目编号查找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939165"/>
            <a:ext cx="11594465" cy="553593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2820670" y="862965"/>
            <a:ext cx="1951990" cy="767715"/>
          </a:xfrm>
          <a:prstGeom prst="wedgeRoundRectCallout">
            <a:avLst>
              <a:gd name="adj1" fmla="val -158783"/>
              <a:gd name="adj2" fmla="val 287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点击增加，选择出差人员信息，点击确定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79730" y="227330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出差人员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055" y="1086485"/>
            <a:ext cx="10635615" cy="535241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03555" y="1606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附件上传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3218815" y="866140"/>
            <a:ext cx="3231515" cy="556260"/>
          </a:xfrm>
          <a:prstGeom prst="wedgeRoundRectCallout">
            <a:avLst>
              <a:gd name="adj1" fmla="val -128227"/>
              <a:gd name="adj2" fmla="val 767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点击增加。输入附件说明，点击浏览上传附件，在确定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35585" y="26606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单据审核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" y="887730"/>
            <a:ext cx="11071860" cy="544893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3218815" y="866140"/>
            <a:ext cx="3231515" cy="556260"/>
          </a:xfrm>
          <a:prstGeom prst="wedgeRoundRectCallout">
            <a:avLst>
              <a:gd name="adj1" fmla="val -123786"/>
              <a:gd name="adj2" fmla="val 10091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在首页，会看到待审批，审批中等的单据，点击审批按钮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900128" y="584300"/>
            <a:ext cx="10429952" cy="798451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主要功能特点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2"/>
            </p:custDataLst>
          </p:nvPr>
        </p:nvCxnSpPr>
        <p:spPr>
          <a:xfrm>
            <a:off x="1393974" y="2187931"/>
            <a:ext cx="4626610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9"/>
          <p:cNvSpPr txBox="1"/>
          <p:nvPr>
            <p:custDataLst>
              <p:tags r:id="rId3"/>
            </p:custDataLst>
          </p:nvPr>
        </p:nvSpPr>
        <p:spPr>
          <a:xfrm>
            <a:off x="1393975" y="1785341"/>
            <a:ext cx="4626610" cy="4149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智能纠错功能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3" name="文本框 30"/>
          <p:cNvSpPr txBox="1"/>
          <p:nvPr>
            <p:custDataLst>
              <p:tags r:id="rId4"/>
            </p:custDataLst>
          </p:nvPr>
        </p:nvSpPr>
        <p:spPr>
          <a:xfrm>
            <a:off x="1393975" y="2235556"/>
            <a:ext cx="4626610" cy="1030471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rPr>
              <a:t>自动检测报账教职工填写的收款人户名与账户是否相符，避免账号或收款人名称填写错误造成的支付不成功现象；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5"/>
            </p:custDataLst>
          </p:nvPr>
        </p:nvCxnSpPr>
        <p:spPr>
          <a:xfrm>
            <a:off x="6624237" y="2172150"/>
            <a:ext cx="4626610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9"/>
          <p:cNvSpPr txBox="1"/>
          <p:nvPr>
            <p:custDataLst>
              <p:tags r:id="rId6"/>
            </p:custDataLst>
          </p:nvPr>
        </p:nvSpPr>
        <p:spPr>
          <a:xfrm>
            <a:off x="6624238" y="1769560"/>
            <a:ext cx="4626610" cy="4149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凭证自动生成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28" name="文本框 30"/>
          <p:cNvSpPr txBox="1"/>
          <p:nvPr>
            <p:custDataLst>
              <p:tags r:id="rId7"/>
            </p:custDataLst>
          </p:nvPr>
        </p:nvSpPr>
        <p:spPr>
          <a:xfrm>
            <a:off x="6624238" y="2219775"/>
            <a:ext cx="4626610" cy="1046247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rPr>
              <a:t>财务核算人员审核支出业务单信息后，提交自动生成会计凭证，记账后分支付方式发送至资金管理科完成最终支付。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>
            <p:custDataLst>
              <p:tags r:id="rId8"/>
            </p:custDataLst>
          </p:nvPr>
        </p:nvSpPr>
        <p:spPr>
          <a:xfrm>
            <a:off x="6198235" y="1896110"/>
            <a:ext cx="426085" cy="3397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b="1" dirty="0">
                <a:solidFill>
                  <a:schemeClr val="accent1"/>
                </a:solidFill>
                <a:ea typeface="微软雅黑" panose="020B0503020204020204" charset="-122"/>
              </a:rPr>
              <a:t>10</a:t>
            </a:r>
            <a:endParaRPr lang="en-US" altLang="zh-CN" sz="800" b="1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9"/>
            </p:custDataLst>
          </p:nvPr>
        </p:nvCxnSpPr>
        <p:spPr>
          <a:xfrm>
            <a:off x="1393973" y="4168193"/>
            <a:ext cx="4626610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9"/>
          <p:cNvSpPr txBox="1"/>
          <p:nvPr>
            <p:custDataLst>
              <p:tags r:id="rId10"/>
            </p:custDataLst>
          </p:nvPr>
        </p:nvSpPr>
        <p:spPr>
          <a:xfrm>
            <a:off x="1393974" y="3765603"/>
            <a:ext cx="4626610" cy="4149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智能财务办公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APP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、微信平台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4" name="文本框 30"/>
          <p:cNvSpPr txBox="1"/>
          <p:nvPr>
            <p:custDataLst>
              <p:tags r:id="rId11"/>
            </p:custDataLst>
          </p:nvPr>
        </p:nvSpPr>
        <p:spPr>
          <a:xfrm>
            <a:off x="1393974" y="4215817"/>
            <a:ext cx="4626610" cy="1029600"/>
          </a:xfrm>
          <a:prstGeom prst="rect">
            <a:avLst/>
          </a:prstGeom>
          <a:noFill/>
        </p:spPr>
        <p:txBody>
          <a:bodyPr wrap="square" rtlCol="0">
            <a:normAutofit fontScale="90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移动查询、移动快速智能报销（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OCR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、影像化）、移动审批、移动缴费，出差申请，发票验真，信息推送，会员管理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37" name="直接连接符 36"/>
          <p:cNvCxnSpPr/>
          <p:nvPr>
            <p:custDataLst>
              <p:tags r:id="rId12"/>
            </p:custDataLst>
          </p:nvPr>
        </p:nvCxnSpPr>
        <p:spPr>
          <a:xfrm>
            <a:off x="6624236" y="4152412"/>
            <a:ext cx="4626610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29"/>
          <p:cNvSpPr txBox="1"/>
          <p:nvPr>
            <p:custDataLst>
              <p:tags r:id="rId13"/>
            </p:custDataLst>
          </p:nvPr>
        </p:nvSpPr>
        <p:spPr>
          <a:xfrm>
            <a:off x="6624237" y="3749822"/>
            <a:ext cx="4626610" cy="41498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人工智能（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AI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）应用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9" name="文本框 30"/>
          <p:cNvSpPr txBox="1"/>
          <p:nvPr>
            <p:custDataLst>
              <p:tags r:id="rId14"/>
            </p:custDataLst>
          </p:nvPr>
        </p:nvSpPr>
        <p:spPr>
          <a:xfrm>
            <a:off x="6624237" y="4200036"/>
            <a:ext cx="4626610" cy="102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0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使人工智能技术在高校财务管理与服务领域的输入端得到切实应用！包括在</a:t>
            </a:r>
            <a:r>
              <a:rPr lang="en-US" altLang="zh-CN" sz="10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OCR</a:t>
            </a:r>
            <a:r>
              <a:rPr lang="zh-CN" altLang="en-US" sz="10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光学字符识别（识别纸质的凭证和文档变成电子信息）、人脸识别、语音识别、语义识别（读懂财会上的常用信息）、语音合成、自动学习、未来财务状况预测，进入智能会计时代</a:t>
            </a:r>
            <a:endParaRPr lang="zh-CN" altLang="en-US" sz="1000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椭圆 1"/>
          <p:cNvSpPr/>
          <p:nvPr>
            <p:custDataLst>
              <p:tags r:id="rId15"/>
            </p:custDataLst>
          </p:nvPr>
        </p:nvSpPr>
        <p:spPr>
          <a:xfrm>
            <a:off x="967740" y="3860165"/>
            <a:ext cx="426085" cy="3397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 b="1" dirty="0">
                <a:solidFill>
                  <a:schemeClr val="accent1"/>
                </a:solidFill>
                <a:ea typeface="微软雅黑" panose="020B0503020204020204" charset="-122"/>
              </a:rPr>
              <a:t>11</a:t>
            </a:r>
            <a:endParaRPr lang="en-US" altLang="zh-CN" sz="800" b="1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>
            <p:custDataLst>
              <p:tags r:id="rId16"/>
            </p:custDataLst>
          </p:nvPr>
        </p:nvSpPr>
        <p:spPr>
          <a:xfrm>
            <a:off x="6198235" y="3876040"/>
            <a:ext cx="426085" cy="3397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 b="1" dirty="0">
                <a:solidFill>
                  <a:schemeClr val="accent1"/>
                </a:solidFill>
                <a:ea typeface="微软雅黑" panose="020B0503020204020204" charset="-122"/>
              </a:rPr>
              <a:t>12</a:t>
            </a:r>
            <a:endParaRPr lang="en-US" altLang="zh-CN" sz="800" b="1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17"/>
            </p:custDataLst>
          </p:nvPr>
        </p:nvSpPr>
        <p:spPr>
          <a:xfrm>
            <a:off x="967740" y="1832610"/>
            <a:ext cx="426085" cy="3397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 b="1" dirty="0">
                <a:solidFill>
                  <a:schemeClr val="accent1"/>
                </a:solidFill>
                <a:ea typeface="微软雅黑" panose="020B0503020204020204" charset="-122"/>
              </a:rPr>
              <a:t>9</a:t>
            </a:r>
            <a:endParaRPr lang="en-US" altLang="zh-CN" sz="800" b="1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" y="636270"/>
            <a:ext cx="11614150" cy="5925820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3218815" y="866140"/>
            <a:ext cx="3231515" cy="556260"/>
          </a:xfrm>
          <a:prstGeom prst="wedgeRoundRectCallout">
            <a:avLst>
              <a:gd name="adj1" fmla="val -123786"/>
              <a:gd name="adj2" fmla="val 616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查看单据信息，无误的话则点击同意按钮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885825"/>
            <a:ext cx="11665585" cy="4547870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3218815" y="1220470"/>
            <a:ext cx="3231515" cy="508000"/>
          </a:xfrm>
          <a:prstGeom prst="wedgeRoundRectCallout">
            <a:avLst>
              <a:gd name="adj1" fmla="val -112527"/>
              <a:gd name="adj2" fmla="val 4441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在单据综合查询里可看到各个单据的状态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" y="1418590"/>
            <a:ext cx="11374755" cy="526034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35585" y="26606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个人设置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3985895" y="673735"/>
            <a:ext cx="3231515" cy="508000"/>
          </a:xfrm>
          <a:prstGeom prst="wedgeRoundRectCallout">
            <a:avLst>
              <a:gd name="adj1" fmla="val -128247"/>
              <a:gd name="adj2" fmla="val 1931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填写好个人信息，上传签名，然后点击保存</a:t>
            </a:r>
            <a:endParaRPr lang="en-US" altLang="zh-CN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900128" y="584300"/>
            <a:ext cx="10429952" cy="798451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日常报销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录入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900430" y="1052830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基本信息录入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65" y="1470660"/>
            <a:ext cx="10759440" cy="5387340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5594350" y="1856105"/>
            <a:ext cx="1991995" cy="608330"/>
          </a:xfrm>
          <a:prstGeom prst="wedgeRoundRectCallout">
            <a:avLst>
              <a:gd name="adj1" fmla="val -176161"/>
              <a:gd name="adj2" fmla="val 7943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选择项目负责人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044440" y="3237865"/>
            <a:ext cx="1626235" cy="532130"/>
          </a:xfrm>
          <a:prstGeom prst="wedgeRoundRectCallout">
            <a:avLst>
              <a:gd name="adj1" fmla="val -179182"/>
              <a:gd name="adj2" fmla="val -12398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选择项目</a:t>
            </a:r>
            <a:endParaRPr lang="zh-CN" altLang="en-US" sz="140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30" y="3399155"/>
            <a:ext cx="3322955" cy="3072130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4223385" y="4244975"/>
            <a:ext cx="1764665" cy="772160"/>
          </a:xfrm>
          <a:prstGeom prst="wedgeRoundRectCallout">
            <a:avLst>
              <a:gd name="adj1" fmla="val -187256"/>
              <a:gd name="adj2" fmla="val -9078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输入负责人工号或姓名</a:t>
            </a:r>
            <a:endParaRPr lang="zh-CN" altLang="en-US" sz="1400">
              <a:solidFill>
                <a:schemeClr val="tx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555" y="3865880"/>
            <a:ext cx="5306695" cy="2635250"/>
          </a:xfrm>
          <a:prstGeom prst="rect">
            <a:avLst/>
          </a:prstGeom>
        </p:spPr>
      </p:pic>
      <p:sp>
        <p:nvSpPr>
          <p:cNvPr id="15" name="圆角矩形标注 14"/>
          <p:cNvSpPr/>
          <p:nvPr/>
        </p:nvSpPr>
        <p:spPr>
          <a:xfrm>
            <a:off x="8749665" y="3237865"/>
            <a:ext cx="1995170" cy="756285"/>
          </a:xfrm>
          <a:prstGeom prst="wedgeRoundRectCallout">
            <a:avLst>
              <a:gd name="adj1" fmla="val 37078"/>
              <a:gd name="adj2" fmla="val 1158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olidFill>
                  <a:schemeClr val="tx1"/>
                </a:solidFill>
                <a:sym typeface="+mn-ea"/>
              </a:rPr>
              <a:t>输入部门编号或项目编号查找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11" grpId="0" bldLvl="0" animBg="1"/>
      <p:bldP spid="11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90" y="539750"/>
            <a:ext cx="11895455" cy="5779135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9358630" y="997585"/>
            <a:ext cx="1884680" cy="767715"/>
          </a:xfrm>
          <a:prstGeom prst="wedgeRoundRectCallout">
            <a:avLst>
              <a:gd name="adj1" fmla="val -108254"/>
              <a:gd name="adj2" fmla="val 56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输入报销说明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48030" y="300355"/>
            <a:ext cx="10429875" cy="62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报销明细录入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922020"/>
            <a:ext cx="11722100" cy="5337810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2727960" y="574675"/>
            <a:ext cx="1817370" cy="750570"/>
          </a:xfrm>
          <a:prstGeom prst="wedgeRoundRectCallout">
            <a:avLst>
              <a:gd name="adj1" fmla="val -161949"/>
              <a:gd name="adj2" fmla="val 539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点击增加行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0" y="521970"/>
            <a:ext cx="11425555" cy="592010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2727960" y="574675"/>
            <a:ext cx="1817370" cy="750570"/>
          </a:xfrm>
          <a:prstGeom prst="wedgeRoundRectCallout">
            <a:avLst>
              <a:gd name="adj1" fmla="val 81201"/>
              <a:gd name="adj2" fmla="val 9357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 </a:t>
            </a:r>
            <a:r>
              <a:rPr lang="zh-CN" altLang="en-US" sz="1400">
                <a:solidFill>
                  <a:schemeClr val="tx1"/>
                </a:solidFill>
              </a:rPr>
              <a:t>选择经济事项，点击提取发票信息按钮，验证发票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3_1"/>
  <p:tag name="KSO_WM_UNIT_ID" val="custom20191242_7*m_h_i*1_3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01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4_2"/>
  <p:tag name="KSO_WM_UNIT_ID" val="custom20191242_7*m_h_i*1_4_2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02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a"/>
  <p:tag name="KSO_WM_UNIT_INDEX" val="1_4_1"/>
  <p:tag name="KSO_WM_UNIT_ID" val="custom20191242_7*m_h_a*1_4_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m1-2"/>
  <p:tag name="KSO_WM_UNIT_PRESET_TEXT" val="单击此处添加标题"/>
  <p:tag name="KSO_WM_UNIT_ISCONTENTSTITLE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f"/>
  <p:tag name="KSO_WM_UNIT_INDEX" val="1_4_1"/>
  <p:tag name="KSO_WM_UNIT_ID" val="custom20191242_7*m_h_f*1_4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4_1"/>
  <p:tag name="KSO_WM_UNIT_ID" val="custom20191242_7*m_h_i*1_4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SLIDE_ID" val="custom20191242_7"/>
  <p:tag name="KSO_WM_SLIDE_TYPE" val="text"/>
  <p:tag name="KSO_WM_SLIDE_SUBTYPE" val="diag"/>
  <p:tag name="KSO_WM_SLIDE_ITEM_CNT" val="4"/>
  <p:tag name="KSO_WM_SLIDE_INDEX" val="7"/>
  <p:tag name="KSO_WM_SLIDE_SIZE" val="809.682*263.74"/>
  <p:tag name="KSO_WM_SLIDE_POSITION" val="76.2117*149.285"/>
  <p:tag name="KSO_WM_TAG_VERSION" val="1.0"/>
  <p:tag name="KSO_WM_BEAUTIFY_FLAG" val="#wm#"/>
  <p:tag name="KSO_WM_TEMPLATE_CATEGORY" val="custom"/>
  <p:tag name="KSO_WM_TEMPLATE_INDEX" val="20191242"/>
  <p:tag name="KSO_WM_SLIDE_LAYOUT" val="a_m"/>
  <p:tag name="KSO_WM_SLIDE_LAYOUT_CNT" val="1_1"/>
  <p:tag name="KSO_WM_DIAGRAM_GROUP_CODE" val="m1-2"/>
  <p:tag name="KSO_WM_SLIDE_DIAGTYPE" val="m"/>
</p:tagLst>
</file>

<file path=ppt/tags/tag106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1_2"/>
  <p:tag name="KSO_WM_UNIT_ID" val="custom20191242_7*m_h_i*1_1_2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08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a"/>
  <p:tag name="KSO_WM_UNIT_INDEX" val="1_1_1"/>
  <p:tag name="KSO_WM_UNIT_ID" val="custom20191242_7*m_h_a*1_1_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m1-2"/>
  <p:tag name="KSO_WM_UNIT_PRESET_TEXT" val="单击此处添加标题"/>
  <p:tag name="KSO_WM_UNIT_ISCONTENTSTITLE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f"/>
  <p:tag name="KSO_WM_UNIT_INDEX" val="1_1_1"/>
  <p:tag name="KSO_WM_UNIT_ID" val="custom20191242_7*m_h_f*1_1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1_1"/>
  <p:tag name="KSO_WM_UNIT_ID" val="custom20191242_7*m_h_i*1_1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2_2"/>
  <p:tag name="KSO_WM_UNIT_ID" val="custom20191242_7*m_h_i*1_2_2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12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a"/>
  <p:tag name="KSO_WM_UNIT_INDEX" val="1_2_1"/>
  <p:tag name="KSO_WM_UNIT_ID" val="custom20191242_7*m_h_a*1_2_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m1-2"/>
  <p:tag name="KSO_WM_UNIT_PRESET_TEXT" val="单击此处添加标题"/>
  <p:tag name="KSO_WM_UNIT_ISCONTENTSTITLE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f"/>
  <p:tag name="KSO_WM_UNIT_INDEX" val="1_2_1"/>
  <p:tag name="KSO_WM_UNIT_ID" val="custom20191242_7*m_h_f*1_2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2_1"/>
  <p:tag name="KSO_WM_UNIT_ID" val="custom20191242_7*m_h_i*1_2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3_2"/>
  <p:tag name="KSO_WM_UNIT_ID" val="custom20191242_7*m_h_i*1_3_2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16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a"/>
  <p:tag name="KSO_WM_UNIT_INDEX" val="1_3_1"/>
  <p:tag name="KSO_WM_UNIT_ID" val="custom20191242_7*m_h_a*1_3_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m1-2"/>
  <p:tag name="KSO_WM_UNIT_PRESET_TEXT" val="单击此处添加标题"/>
  <p:tag name="KSO_WM_UNIT_ISCONTENTSTITLE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f"/>
  <p:tag name="KSO_WM_UNIT_INDEX" val="1_3_1"/>
  <p:tag name="KSO_WM_UNIT_ID" val="custom20191242_7*m_h_f*1_3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8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3_1"/>
  <p:tag name="KSO_WM_UNIT_ID" val="custom20191242_7*m_h_i*1_3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4_2"/>
  <p:tag name="KSO_WM_UNIT_ID" val="custom20191242_7*m_h_i*1_4_2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a"/>
  <p:tag name="KSO_WM_UNIT_INDEX" val="1_4_1"/>
  <p:tag name="KSO_WM_UNIT_ID" val="custom20191242_7*m_h_a*1_4_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m1-2"/>
  <p:tag name="KSO_WM_UNIT_PRESET_TEXT" val="单击此处添加标题"/>
  <p:tag name="KSO_WM_UNIT_ISCONTENTSTITLE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21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f"/>
  <p:tag name="KSO_WM_UNIT_INDEX" val="1_4_1"/>
  <p:tag name="KSO_WM_UNIT_ID" val="custom20191242_7*m_h_f*1_4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22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4_1"/>
  <p:tag name="KSO_WM_UNIT_ID" val="custom20191242_7*m_h_i*1_4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23.xml><?xml version="1.0" encoding="utf-8"?>
<p:tagLst xmlns:p="http://schemas.openxmlformats.org/presentationml/2006/main">
  <p:tag name="KSO_WM_SLIDE_ID" val="custom20191242_7"/>
  <p:tag name="KSO_WM_SLIDE_TYPE" val="text"/>
  <p:tag name="KSO_WM_SLIDE_SUBTYPE" val="diag"/>
  <p:tag name="KSO_WM_SLIDE_ITEM_CNT" val="4"/>
  <p:tag name="KSO_WM_SLIDE_INDEX" val="7"/>
  <p:tag name="KSO_WM_SLIDE_SIZE" val="809.682*263.74"/>
  <p:tag name="KSO_WM_SLIDE_POSITION" val="76.2117*149.285"/>
  <p:tag name="KSO_WM_TAG_VERSION" val="1.0"/>
  <p:tag name="KSO_WM_BEAUTIFY_FLAG" val="#wm#"/>
  <p:tag name="KSO_WM_TEMPLATE_CATEGORY" val="custom"/>
  <p:tag name="KSO_WM_TEMPLATE_INDEX" val="20191242"/>
  <p:tag name="KSO_WM_SLIDE_LAYOUT" val="a_m"/>
  <p:tag name="KSO_WM_SLIDE_LAYOUT_CNT" val="1_1"/>
  <p:tag name="KSO_WM_DIAGRAM_GROUP_CODE" val="m1-2"/>
  <p:tag name="KSO_WM_SLIDE_DIAGTYPE" val="m"/>
</p:tagLst>
</file>

<file path=ppt/tags/tag124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25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1_2"/>
  <p:tag name="KSO_WM_UNIT_ID" val="custom20191242_7*m_h_i*1_1_2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26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a"/>
  <p:tag name="KSO_WM_UNIT_INDEX" val="1_1_1"/>
  <p:tag name="KSO_WM_UNIT_ID" val="custom20191242_7*m_h_a*1_1_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m1-2"/>
  <p:tag name="KSO_WM_UNIT_PRESET_TEXT" val="单击此处添加标题"/>
  <p:tag name="KSO_WM_UNIT_ISCONTENTSTITLE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f"/>
  <p:tag name="KSO_WM_UNIT_INDEX" val="1_1_1"/>
  <p:tag name="KSO_WM_UNIT_ID" val="custom20191242_7*m_h_f*1_1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28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2_2"/>
  <p:tag name="KSO_WM_UNIT_ID" val="custom20191242_7*m_h_i*1_2_2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29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a"/>
  <p:tag name="KSO_WM_UNIT_INDEX" val="1_2_1"/>
  <p:tag name="KSO_WM_UNIT_ID" val="custom20191242_7*m_h_a*1_2_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m1-2"/>
  <p:tag name="KSO_WM_UNIT_PRESET_TEXT" val="单击此处添加标题"/>
  <p:tag name="KSO_WM_UNIT_ISCONTENTSTITLE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f"/>
  <p:tag name="KSO_WM_UNIT_INDEX" val="1_2_1"/>
  <p:tag name="KSO_WM_UNIT_ID" val="custom20191242_7*m_h_f*1_2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2_1"/>
  <p:tag name="KSO_WM_UNIT_ID" val="custom20191242_7*m_h_i*1_2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3_2"/>
  <p:tag name="KSO_WM_UNIT_ID" val="custom20191242_7*m_h_i*1_3_2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33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a"/>
  <p:tag name="KSO_WM_UNIT_INDEX" val="1_3_1"/>
  <p:tag name="KSO_WM_UNIT_ID" val="custom20191242_7*m_h_a*1_3_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m1-2"/>
  <p:tag name="KSO_WM_UNIT_PRESET_TEXT" val="单击此处添加标题"/>
  <p:tag name="KSO_WM_UNIT_ISCONTENTSTITLE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f"/>
  <p:tag name="KSO_WM_UNIT_INDEX" val="1_3_1"/>
  <p:tag name="KSO_WM_UNIT_ID" val="custom20191242_7*m_h_f*1_3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4_2"/>
  <p:tag name="KSO_WM_UNIT_ID" val="custom20191242_7*m_h_i*1_4_2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36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a"/>
  <p:tag name="KSO_WM_UNIT_INDEX" val="1_4_1"/>
  <p:tag name="KSO_WM_UNIT_ID" val="custom20191242_7*m_h_a*1_4_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m1-2"/>
  <p:tag name="KSO_WM_UNIT_PRESET_TEXT" val="单击此处添加标题"/>
  <p:tag name="KSO_WM_UNIT_ISCONTENTSTITLE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f"/>
  <p:tag name="KSO_WM_UNIT_INDEX" val="1_4_1"/>
  <p:tag name="KSO_WM_UNIT_ID" val="custom20191242_7*m_h_f*1_4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2_1"/>
  <p:tag name="KSO_WM_UNIT_ID" val="custom20191242_7*m_h_i*1_2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2_1"/>
  <p:tag name="KSO_WM_UNIT_ID" val="custom20191242_7*m_h_i*1_2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2_1"/>
  <p:tag name="KSO_WM_UNIT_ID" val="custom20191242_7*m_h_i*1_2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SLIDE_ID" val="custom20191242_7"/>
  <p:tag name="KSO_WM_SLIDE_TYPE" val="text"/>
  <p:tag name="KSO_WM_SLIDE_SUBTYPE" val="diag"/>
  <p:tag name="KSO_WM_SLIDE_ITEM_CNT" val="4"/>
  <p:tag name="KSO_WM_SLIDE_INDEX" val="7"/>
  <p:tag name="KSO_WM_SLIDE_SIZE" val="809.682*263.74"/>
  <p:tag name="KSO_WM_SLIDE_POSITION" val="76.2117*149.285"/>
  <p:tag name="KSO_WM_TAG_VERSION" val="1.0"/>
  <p:tag name="KSO_WM_BEAUTIFY_FLAG" val="#wm#"/>
  <p:tag name="KSO_WM_TEMPLATE_CATEGORY" val="custom"/>
  <p:tag name="KSO_WM_TEMPLATE_INDEX" val="20191242"/>
  <p:tag name="KSO_WM_SLIDE_LAYOUT" val="a_m"/>
  <p:tag name="KSO_WM_SLIDE_LAYOUT_CNT" val="1_1"/>
  <p:tag name="KSO_WM_DIAGRAM_GROUP_CODE" val="m1-2"/>
  <p:tag name="KSO_WM_SLIDE_DIAGTYPE" val="m"/>
</p:tagLst>
</file>

<file path=ppt/tags/tag142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46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54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57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65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68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74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75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81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84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87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89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94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97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199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204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205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206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208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212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BEAUTIFY_FLAG" val="#wm#"/>
  <p:tag name="KSO_WM_TEMPLATE_CATEGORY" val="custom"/>
  <p:tag name="KSO_WM_TEMPLATE_INDEX" val="20191242"/>
</p:tagLst>
</file>

<file path=ppt/tags/tag214.xml><?xml version="1.0" encoding="utf-8"?>
<p:tagLst xmlns:p="http://schemas.openxmlformats.org/presentationml/2006/main">
  <p:tag name="COMMONDATA" val="eyJoZGlkIjoiMzgxZjdkYmQwMWUyOTViMTM5YjlmNzZiYmY1MmY1YTgifQ=="/>
  <p:tag name="KSO_WPP_MARK_KEY" val="a38acffe-e1ba-431a-9e1a-7c262d3c3917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91242"/>
</p:tagLst>
</file>

<file path=ppt/tags/tag79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9124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TEMPLATE_INDEX" val="20191242"/>
  <p:tag name="KSO_WM_TEMPLATE_CATEGORY" val="custom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THUMBS_INDEX" val="1、2、3、4、15"/>
</p:tagLst>
</file>

<file path=ppt/tags/tag84.xml><?xml version="1.0" encoding="utf-8"?>
<p:tagLst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91242_9*d*1"/>
  <p:tag name="KSO_WM_TEMPLATE_CATEGORY" val="custom"/>
  <p:tag name="KSO_WM_TEMPLATE_INDEX" val="2019124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TEMPLATE_CATEGORY" val="custom"/>
  <p:tag name="KSO_WM_TEMPLATE_INDEX" val="20191242"/>
  <p:tag name="KSO_WM_UNIT_TYPE" val="f"/>
  <p:tag name="KSO_WM_UNIT_INDEX" val="1"/>
  <p:tag name="KSO_WM_UNIT_ID" val="custom20191242_9*f*1"/>
  <p:tag name="KSO_WM_UNIT_LAYERLEVEL" val="1"/>
  <p:tag name="KSO_WM_UNIT_VALUE" val="190"/>
  <p:tag name="KSO_WM_UNIT_HIGHLIGHT" val="0"/>
  <p:tag name="KSO_WM_UNIT_COMPATIBLE" val="0"/>
  <p:tag name="KSO_WM_BEAUTIFY_FLAG" val="#wm#"/>
  <p:tag name="KSO_WM_TAG_VERSION" val="1.0"/>
  <p:tag name="KSO_WM_UNIT_PRESET_TEXT" val="单击此处添加文本具体内容，简明扼要的阐述您的观点。&#13;根据需要可酌情增减文字，以便观者准确的理解您传达的思想。"/>
  <p:tag name="KSO_WM_UNIT_DIAGRAM_ISNUMVISUAL" val="0"/>
  <p:tag name="KSO_WM_UNIT_DIAGRAM_ISREFERUNIT" val="0"/>
</p:tagLst>
</file>

<file path=ppt/tags/tag86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9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</p:tagLst>
</file>

<file path=ppt/tags/tag87.xml><?xml version="1.0" encoding="utf-8"?>
<p:tagLst xmlns:p="http://schemas.openxmlformats.org/presentationml/2006/main">
  <p:tag name="KSO_WM_SLIDE_ID" val="custom20191242_9"/>
  <p:tag name="KSO_WM_SLIDE_TYPE" val="text"/>
  <p:tag name="KSO_WM_SLIDE_SUBTYPE" val="picTxt"/>
  <p:tag name="KSO_WM_SLIDE_ITEM_CNT" val="0"/>
  <p:tag name="KSO_WM_SLIDE_INDEX" val="9"/>
  <p:tag name="KSO_WM_SLIDE_SIZE" val="820*459"/>
  <p:tag name="KSO_WM_SLIDE_POSITION" val="70*40"/>
  <p:tag name="KSO_WM_TAG_VERSION" val="1.0"/>
  <p:tag name="KSO_WM_BEAUTIFY_FLAG" val="#wm#"/>
  <p:tag name="KSO_WM_TEMPLATE_CATEGORY" val="custom"/>
  <p:tag name="KSO_WM_TEMPLATE_INDEX" val="20191242"/>
  <p:tag name="KSO_WM_SLIDE_LAYOUT" val="a_d_f"/>
  <p:tag name="KSO_WM_SLIDE_LAYOUT_CNT" val="1_1_1"/>
</p:tagLst>
</file>

<file path=ppt/tags/tag88.xml><?xml version="1.0" encoding="utf-8"?>
<p:tagLst xmlns:p="http://schemas.openxmlformats.org/presentationml/2006/main">
  <p:tag name="KSO_WM_TEMPLATE_CATEGORY" val="custom"/>
  <p:tag name="KSO_WM_TEMPLATE_INDEX" val="20191242"/>
  <p:tag name="KSO_WM_UNIT_TYPE" val="a"/>
  <p:tag name="KSO_WM_UNIT_INDEX" val="1"/>
  <p:tag name="KSO_WM_UNIT_ID" val="custom20191242_7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1_2"/>
  <p:tag name="KSO_WM_UNIT_ID" val="custom20191242_7*m_h_i*1_1_2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a"/>
  <p:tag name="KSO_WM_UNIT_INDEX" val="1_1_1"/>
  <p:tag name="KSO_WM_UNIT_ID" val="custom20191242_7*m_h_a*1_1_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m1-2"/>
  <p:tag name="KSO_WM_UNIT_PRESET_TEXT" val="单击此处添加标题"/>
  <p:tag name="KSO_WM_UNIT_ISCONTENTSTITLE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f"/>
  <p:tag name="KSO_WM_UNIT_INDEX" val="1_1_1"/>
  <p:tag name="KSO_WM_UNIT_ID" val="custom20191242_7*m_h_f*1_1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1_1"/>
  <p:tag name="KSO_WM_UNIT_ID" val="custom20191242_7*m_h_i*1_1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2_2"/>
  <p:tag name="KSO_WM_UNIT_ID" val="custom20191242_7*m_h_i*1_2_2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94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a"/>
  <p:tag name="KSO_WM_UNIT_INDEX" val="1_2_1"/>
  <p:tag name="KSO_WM_UNIT_ID" val="custom20191242_7*m_h_a*1_2_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m1-2"/>
  <p:tag name="KSO_WM_UNIT_PRESET_TEXT" val="单击此处添加标题"/>
  <p:tag name="KSO_WM_UNIT_ISCONTENTSTITLE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95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f"/>
  <p:tag name="KSO_WM_UNIT_INDEX" val="1_2_1"/>
  <p:tag name="KSO_WM_UNIT_ID" val="custom20191242_7*m_h_f*1_2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96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2_1"/>
  <p:tag name="KSO_WM_UNIT_ID" val="custom20191242_7*m_h_i*1_2_1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i"/>
  <p:tag name="KSO_WM_UNIT_INDEX" val="1_3_2"/>
  <p:tag name="KSO_WM_UNIT_ID" val="custom20191242_7*m_h_i*1_3_2"/>
  <p:tag name="KSO_WM_UNIT_LAYERLEVEL" val="1_1_1"/>
  <p:tag name="KSO_WM_BEAUTIFY_FLAG" val="#wm#"/>
  <p:tag name="KSO_WM_DIAGRAM_GROUP_CODE" val="m1-2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98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a"/>
  <p:tag name="KSO_WM_UNIT_INDEX" val="1_3_1"/>
  <p:tag name="KSO_WM_UNIT_ID" val="custom20191242_7*m_h_a*1_3_1"/>
  <p:tag name="KSO_WM_UNIT_LAYERLEVEL" val="1_1_1"/>
  <p:tag name="KSO_WM_UNIT_VALUE" val="20"/>
  <p:tag name="KSO_WM_UNIT_HIGHLIGHT" val="0"/>
  <p:tag name="KSO_WM_UNIT_COMPATIBLE" val="0"/>
  <p:tag name="KSO_WM_BEAUTIFY_FLAG" val="#wm#"/>
  <p:tag name="KSO_WM_DIAGRAM_GROUP_CODE" val="m1-2"/>
  <p:tag name="KSO_WM_UNIT_PRESET_TEXT" val="单击此处添加标题"/>
  <p:tag name="KSO_WM_UNIT_ISCONTENTSTITLE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TEMPLATE_CATEGORY" val="custom"/>
  <p:tag name="KSO_WM_TEMPLATE_INDEX" val="20191242"/>
  <p:tag name="KSO_WM_TAG_VERSION" val="1.0"/>
  <p:tag name="KSO_WM_UNIT_TYPE" val="m_h_f"/>
  <p:tag name="KSO_WM_UNIT_INDEX" val="1_3_1"/>
  <p:tag name="KSO_WM_UNIT_ID" val="custom20191242_7*m_h_f*1_3_1"/>
  <p:tag name="KSO_WM_UNIT_LAYERLEVEL" val="1_1_1"/>
  <p:tag name="KSO_WM_UNIT_VALUE" val="66"/>
  <p:tag name="KSO_WM_UNIT_HIGHLIGHT" val="0"/>
  <p:tag name="KSO_WM_UNIT_COMPATIBLE" val="0"/>
  <p:tag name="KSO_WM_BEAUTIFY_FLAG" val="#wm#"/>
  <p:tag name="KSO_WM_DIAGRAM_GROUP_CODE" val="m1-2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03">
      <a:dk1>
        <a:srgbClr val="000000"/>
      </a:dk1>
      <a:lt1>
        <a:srgbClr val="FFFFFF"/>
      </a:lt1>
      <a:dk2>
        <a:srgbClr val="003164"/>
      </a:dk2>
      <a:lt2>
        <a:srgbClr val="D7DBE1"/>
      </a:lt2>
      <a:accent1>
        <a:srgbClr val="003164"/>
      </a:accent1>
      <a:accent2>
        <a:srgbClr val="08899F"/>
      </a:accent2>
      <a:accent3>
        <a:srgbClr val="085983"/>
      </a:accent3>
      <a:accent4>
        <a:srgbClr val="0E4373"/>
      </a:accent4>
      <a:accent5>
        <a:srgbClr val="00517C"/>
      </a:accent5>
      <a:accent6>
        <a:srgbClr val="0F8EA4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1792</Words>
  <Application>WPS 演示</Application>
  <PresentationFormat>宽屏</PresentationFormat>
  <Paragraphs>242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0" baseType="lpstr">
      <vt:lpstr>Arial</vt:lpstr>
      <vt:lpstr>宋体</vt:lpstr>
      <vt:lpstr>Wingdings</vt:lpstr>
      <vt:lpstr>微软雅黑</vt:lpstr>
      <vt:lpstr>Calibri</vt:lpstr>
      <vt:lpstr>黑体</vt:lpstr>
      <vt:lpstr>Arial Unicode MS</vt:lpstr>
      <vt:lpstr>Office 主题​​</vt:lpstr>
      <vt:lpstr>      安庆职业技术学院网络报销系统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zh</cp:lastModifiedBy>
  <cp:revision>39</cp:revision>
  <dcterms:created xsi:type="dcterms:W3CDTF">2018-12-10T07:59:00Z</dcterms:created>
  <dcterms:modified xsi:type="dcterms:W3CDTF">2023-04-06T08:38:46Z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8036142AB4754372B927085DCCF9713E</vt:lpwstr>
  </property>
</Properties>
</file>